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3" r:id="rId1"/>
  </p:sldMasterIdLst>
  <p:sldIdLst>
    <p:sldId id="276" r:id="rId2"/>
    <p:sldId id="278" r:id="rId3"/>
    <p:sldId id="281" r:id="rId4"/>
    <p:sldId id="279" r:id="rId5"/>
    <p:sldId id="277" r:id="rId6"/>
    <p:sldId id="261" r:id="rId7"/>
    <p:sldId id="260" r:id="rId8"/>
    <p:sldId id="258" r:id="rId9"/>
    <p:sldId id="283" r:id="rId10"/>
    <p:sldId id="284" r:id="rId11"/>
    <p:sldId id="285" r:id="rId12"/>
    <p:sldId id="262" r:id="rId13"/>
    <p:sldId id="263" r:id="rId14"/>
    <p:sldId id="266" r:id="rId15"/>
    <p:sldId id="264" r:id="rId16"/>
    <p:sldId id="265" r:id="rId17"/>
    <p:sldId id="267" r:id="rId18"/>
    <p:sldId id="268" r:id="rId19"/>
    <p:sldId id="269" r:id="rId20"/>
    <p:sldId id="270" r:id="rId21"/>
    <p:sldId id="271" r:id="rId22"/>
    <p:sldId id="272" r:id="rId23"/>
    <p:sldId id="273" r:id="rId24"/>
    <p:sldId id="274" r:id="rId25"/>
    <p:sldId id="275" r:id="rId26"/>
    <p:sldId id="282"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descr="Character Design for Mingalar Par Myanmar Restaurant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819400"/>
            <a:ext cx="6934200" cy="3810000"/>
          </a:xfrm>
          <a:prstGeom prst="rect">
            <a:avLst/>
          </a:prstGeom>
          <a:noFill/>
          <a:ln>
            <a:noFill/>
          </a:ln>
        </p:spPr>
      </p:pic>
      <p:pic>
        <p:nvPicPr>
          <p:cNvPr id="4" name="Picture 3">
            <a:extLst>
              <a:ext uri="{FF2B5EF4-FFF2-40B4-BE49-F238E27FC236}">
                <a16:creationId xmlns:a16="http://schemas.microsoft.com/office/drawing/2014/main" id="{69D49BD8-E0D6-E867-DBDB-46128708940D}"/>
              </a:ext>
            </a:extLst>
          </p:cNvPr>
          <p:cNvPicPr>
            <a:picLocks noChangeAspect="1"/>
          </p:cNvPicPr>
          <p:nvPr/>
        </p:nvPicPr>
        <p:blipFill>
          <a:blip r:embed="rId3"/>
          <a:stretch>
            <a:fillRect/>
          </a:stretch>
        </p:blipFill>
        <p:spPr>
          <a:xfrm>
            <a:off x="228600" y="181227"/>
            <a:ext cx="8660583" cy="2350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7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 response</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2286000"/>
            <a:ext cx="3276600" cy="25146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3352800" cy="2514600"/>
          </a:xfrm>
          <a:prstGeom prst="rect">
            <a:avLst/>
          </a:prstGeom>
          <a:noFill/>
          <a:ln>
            <a:noFill/>
          </a:ln>
        </p:spPr>
      </p:pic>
      <p:sp>
        <p:nvSpPr>
          <p:cNvPr id="6" name="Rectangle 5"/>
          <p:cNvSpPr/>
          <p:nvPr/>
        </p:nvSpPr>
        <p:spPr>
          <a:xfrm>
            <a:off x="609600" y="4953000"/>
            <a:ext cx="3733800" cy="369332"/>
          </a:xfrm>
          <a:prstGeom prst="rect">
            <a:avLst/>
          </a:prstGeom>
        </p:spPr>
        <p:txBody>
          <a:bodyPr wrap="square">
            <a:spAutoFit/>
          </a:bodyPr>
          <a:lstStyle/>
          <a:p>
            <a:r>
              <a:rPr lang="en-US" b="1" dirty="0"/>
              <a:t>Rapid Need Assessment  in </a:t>
            </a:r>
            <a:r>
              <a:rPr lang="en-US" b="1" dirty="0" err="1"/>
              <a:t>Sagaing</a:t>
            </a:r>
            <a:endParaRPr lang="en-US" dirty="0"/>
          </a:p>
        </p:txBody>
      </p:sp>
      <p:sp>
        <p:nvSpPr>
          <p:cNvPr id="7" name="Rectangle 6"/>
          <p:cNvSpPr/>
          <p:nvPr/>
        </p:nvSpPr>
        <p:spPr>
          <a:xfrm>
            <a:off x="4757530" y="4847054"/>
            <a:ext cx="3657600" cy="369332"/>
          </a:xfrm>
          <a:prstGeom prst="rect">
            <a:avLst/>
          </a:prstGeom>
        </p:spPr>
        <p:txBody>
          <a:bodyPr wrap="square">
            <a:spAutoFit/>
          </a:bodyPr>
          <a:lstStyle/>
          <a:p>
            <a:r>
              <a:rPr lang="en-US" b="1" dirty="0"/>
              <a:t>Rapid Need Assessment </a:t>
            </a:r>
            <a:r>
              <a:rPr lang="en-US" dirty="0"/>
              <a:t> in </a:t>
            </a:r>
            <a:r>
              <a:rPr lang="en-US" dirty="0" err="1"/>
              <a:t>Sagaing</a:t>
            </a:r>
            <a:endParaRPr lang="en-US" b="1" dirty="0"/>
          </a:p>
        </p:txBody>
      </p:sp>
    </p:spTree>
    <p:extLst>
      <p:ext uri="{BB962C8B-B14F-4D97-AF65-F5344CB8AC3E}">
        <p14:creationId xmlns:p14="http://schemas.microsoft.com/office/powerpoint/2010/main" val="279178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 response</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1" y="2209800"/>
            <a:ext cx="3276599" cy="243840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800600" y="2209800"/>
            <a:ext cx="3048000" cy="2438400"/>
          </a:xfrm>
          <a:prstGeom prst="rect">
            <a:avLst/>
          </a:prstGeom>
        </p:spPr>
      </p:pic>
      <p:sp>
        <p:nvSpPr>
          <p:cNvPr id="6" name="Rectangle 5"/>
          <p:cNvSpPr/>
          <p:nvPr/>
        </p:nvSpPr>
        <p:spPr>
          <a:xfrm>
            <a:off x="609600" y="4876800"/>
            <a:ext cx="3882025" cy="369332"/>
          </a:xfrm>
          <a:prstGeom prst="rect">
            <a:avLst/>
          </a:prstGeom>
        </p:spPr>
        <p:txBody>
          <a:bodyPr wrap="none">
            <a:spAutoFit/>
          </a:bodyPr>
          <a:lstStyle/>
          <a:p>
            <a:r>
              <a:rPr lang="en-US" b="1" dirty="0"/>
              <a:t>PSS activity with Children  in </a:t>
            </a:r>
            <a:r>
              <a:rPr lang="en-US" b="1" dirty="0" err="1"/>
              <a:t>Sagaing</a:t>
            </a:r>
            <a:endParaRPr lang="en-US" dirty="0"/>
          </a:p>
        </p:txBody>
      </p:sp>
      <p:sp>
        <p:nvSpPr>
          <p:cNvPr id="7" name="Rectangle 6"/>
          <p:cNvSpPr/>
          <p:nvPr/>
        </p:nvSpPr>
        <p:spPr>
          <a:xfrm>
            <a:off x="4585252" y="4902440"/>
            <a:ext cx="3882025" cy="369332"/>
          </a:xfrm>
          <a:prstGeom prst="rect">
            <a:avLst/>
          </a:prstGeom>
        </p:spPr>
        <p:txBody>
          <a:bodyPr wrap="none">
            <a:spAutoFit/>
          </a:bodyPr>
          <a:lstStyle/>
          <a:p>
            <a:r>
              <a:rPr lang="en-US" b="1" dirty="0"/>
              <a:t>PSS activity with Children  in </a:t>
            </a:r>
            <a:r>
              <a:rPr lang="en-US" b="1" dirty="0" err="1"/>
              <a:t>Sagaing</a:t>
            </a:r>
            <a:endParaRPr lang="en-US" dirty="0"/>
          </a:p>
        </p:txBody>
      </p:sp>
    </p:spTree>
    <p:extLst>
      <p:ext uri="{BB962C8B-B14F-4D97-AF65-F5344CB8AC3E}">
        <p14:creationId xmlns:p14="http://schemas.microsoft.com/office/powerpoint/2010/main" val="127127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0"/>
            <a:ext cx="8229600" cy="914400"/>
          </a:xfrm>
        </p:spPr>
        <p:txBody>
          <a:bodyPr>
            <a:noAutofit/>
          </a:bodyPr>
          <a:lstStyle/>
          <a:p>
            <a:r>
              <a:rPr lang="en-US" sz="2000" b="1" dirty="0">
                <a:latin typeface="Times New Roman" panose="02020603050405020304" pitchFamily="18" charset="0"/>
                <a:cs typeface="Times New Roman" panose="02020603050405020304" pitchFamily="18" charset="0"/>
              </a:rPr>
              <a:t>UNICEF Project Period                          November 2024 to July 2025</a:t>
            </a:r>
          </a:p>
        </p:txBody>
      </p:sp>
      <p:sp>
        <p:nvSpPr>
          <p:cNvPr id="2" name="Content Placeholder 1"/>
          <p:cNvSpPr>
            <a:spLocks noGrp="1"/>
          </p:cNvSpPr>
          <p:nvPr>
            <p:ph idx="1"/>
          </p:nvPr>
        </p:nvSpPr>
        <p:spPr>
          <a:xfrm>
            <a:off x="872067" y="2667000"/>
            <a:ext cx="7586133" cy="3048000"/>
          </a:xfrm>
        </p:spPr>
        <p:txBody>
          <a:bodyPr>
            <a:normAutofit fontScale="77500" lnSpcReduction="20000"/>
          </a:bodyPr>
          <a:lstStyle/>
          <a:p>
            <a:pPr marL="0" indent="0">
              <a:buNone/>
            </a:pPr>
            <a:r>
              <a:rPr lang="en-GB" sz="3600" b="1" dirty="0"/>
              <a:t>Project Name: </a:t>
            </a:r>
            <a:r>
              <a:rPr lang="en-GB" sz="3600" b="1" dirty="0">
                <a:solidFill>
                  <a:srgbClr val="00B0F0"/>
                </a:solidFill>
              </a:rPr>
              <a:t>Support Holistic Child Protection and Mitigate the risks of children in conflict areas </a:t>
            </a:r>
            <a:r>
              <a:rPr lang="en-US" sz="3600" b="1" dirty="0">
                <a:solidFill>
                  <a:srgbClr val="00B0F0"/>
                </a:solidFill>
              </a:rPr>
              <a:t>through Faith Network and Community-based Child Protection Mechanism</a:t>
            </a:r>
            <a:endParaRPr lang="en-US" sz="36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04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dirty="0"/>
              <a:t>Project Areas</a:t>
            </a:r>
          </a:p>
        </p:txBody>
      </p:sp>
      <p:sp>
        <p:nvSpPr>
          <p:cNvPr id="2" name="Content Placeholder 1"/>
          <p:cNvSpPr>
            <a:spLocks noGrp="1"/>
          </p:cNvSpPr>
          <p:nvPr>
            <p:ph idx="1"/>
          </p:nvPr>
        </p:nvSpPr>
        <p:spPr>
          <a:xfrm>
            <a:off x="914400" y="2438400"/>
            <a:ext cx="7391400" cy="3048001"/>
          </a:xfrm>
        </p:spPr>
        <p:txBody>
          <a:bodyPr>
            <a:noAutofit/>
          </a:bodyPr>
          <a:lstStyle/>
          <a:p>
            <a:pPr lvl="0">
              <a:lnSpc>
                <a:spcPct val="120000"/>
              </a:lnSpc>
            </a:pPr>
            <a:r>
              <a:rPr lang="en-US" dirty="0" err="1"/>
              <a:t>Kayah</a:t>
            </a:r>
            <a:r>
              <a:rPr lang="en-US" dirty="0"/>
              <a:t> State –  </a:t>
            </a:r>
            <a:r>
              <a:rPr lang="en-US" dirty="0" err="1"/>
              <a:t>Demoso</a:t>
            </a:r>
            <a:r>
              <a:rPr lang="en-US" dirty="0"/>
              <a:t> (East), </a:t>
            </a:r>
            <a:r>
              <a:rPr lang="en-US" dirty="0" err="1"/>
              <a:t>Demoso</a:t>
            </a:r>
            <a:r>
              <a:rPr lang="en-US" dirty="0"/>
              <a:t>(West), </a:t>
            </a:r>
            <a:r>
              <a:rPr lang="en-US" dirty="0" err="1"/>
              <a:t>Hpruso</a:t>
            </a:r>
            <a:r>
              <a:rPr lang="en-US" dirty="0"/>
              <a:t>,   </a:t>
            </a:r>
          </a:p>
          <a:p>
            <a:pPr lvl="0" indent="0">
              <a:lnSpc>
                <a:spcPct val="120000"/>
              </a:lnSpc>
              <a:buNone/>
            </a:pPr>
            <a:endParaRPr lang="en-US" dirty="0"/>
          </a:p>
          <a:p>
            <a:pPr lvl="0">
              <a:lnSpc>
                <a:spcPct val="120000"/>
              </a:lnSpc>
            </a:pPr>
            <a:r>
              <a:rPr lang="en-US" dirty="0"/>
              <a:t>Southern Shan State –Taunggyi, </a:t>
            </a:r>
            <a:r>
              <a:rPr lang="en-US" dirty="0" err="1"/>
              <a:t>Nyaung</a:t>
            </a:r>
            <a:r>
              <a:rPr lang="en-US" dirty="0"/>
              <a:t> </a:t>
            </a:r>
            <a:r>
              <a:rPr lang="en-US" dirty="0" err="1"/>
              <a:t>Shwe</a:t>
            </a:r>
            <a:r>
              <a:rPr lang="en-US" dirty="0"/>
              <a:t>, Aye </a:t>
            </a:r>
            <a:r>
              <a:rPr lang="en-US" dirty="0" err="1"/>
              <a:t>Tharyar</a:t>
            </a:r>
            <a:r>
              <a:rPr lang="en-US" dirty="0"/>
              <a:t>, </a:t>
            </a:r>
            <a:r>
              <a:rPr lang="en-US" dirty="0" err="1"/>
              <a:t>Pekon</a:t>
            </a:r>
            <a:endParaRPr lang="en-US" dirty="0"/>
          </a:p>
          <a:p>
            <a:pPr lvl="0">
              <a:lnSpc>
                <a:spcPct val="120000"/>
              </a:lnSpc>
            </a:pPr>
            <a:endParaRPr lang="en-US" dirty="0"/>
          </a:p>
          <a:p>
            <a:pPr lvl="0">
              <a:lnSpc>
                <a:spcPct val="120000"/>
              </a:lnSpc>
            </a:pPr>
            <a:r>
              <a:rPr lang="en-US" dirty="0" err="1"/>
              <a:t>Sagaing</a:t>
            </a:r>
            <a:r>
              <a:rPr lang="en-US" dirty="0"/>
              <a:t> region –  </a:t>
            </a:r>
            <a:r>
              <a:rPr lang="en-US" dirty="0" err="1"/>
              <a:t>Shwe</a:t>
            </a:r>
            <a:r>
              <a:rPr lang="en-US" dirty="0"/>
              <a:t> Bo, Mon </a:t>
            </a:r>
            <a:r>
              <a:rPr lang="en-US" dirty="0" err="1"/>
              <a:t>Ywar</a:t>
            </a:r>
            <a:r>
              <a:rPr lang="en-US" dirty="0"/>
              <a:t>  </a:t>
            </a:r>
          </a:p>
          <a:p>
            <a:pPr lvl="0">
              <a:lnSpc>
                <a:spcPct val="120000"/>
              </a:lnSpc>
            </a:pPr>
            <a:endParaRPr lang="en-US" dirty="0"/>
          </a:p>
          <a:p>
            <a:pPr lvl="0">
              <a:lnSpc>
                <a:spcPct val="120000"/>
              </a:lnSpc>
            </a:pPr>
            <a:r>
              <a:rPr lang="en-US" dirty="0"/>
              <a:t>Magway region – </a:t>
            </a:r>
            <a:r>
              <a:rPr lang="en-US" dirty="0" err="1"/>
              <a:t>Hsin</a:t>
            </a:r>
            <a:r>
              <a:rPr lang="en-US" dirty="0"/>
              <a:t> </a:t>
            </a:r>
            <a:r>
              <a:rPr lang="en-US" dirty="0" err="1"/>
              <a:t>Phyu</a:t>
            </a:r>
            <a:r>
              <a:rPr lang="en-US" dirty="0"/>
              <a:t> </a:t>
            </a:r>
            <a:r>
              <a:rPr lang="en-US" dirty="0" err="1"/>
              <a:t>Kyun</a:t>
            </a:r>
            <a:r>
              <a:rPr lang="en-US" dirty="0"/>
              <a:t>, Sa Lin.</a:t>
            </a:r>
          </a:p>
          <a:p>
            <a:pPr>
              <a:lnSpc>
                <a:spcPct val="120000"/>
              </a:lnSpc>
            </a:pPr>
            <a:endParaRPr lang="en-US" dirty="0"/>
          </a:p>
        </p:txBody>
      </p:sp>
    </p:spTree>
    <p:extLst>
      <p:ext uri="{BB962C8B-B14F-4D97-AF65-F5344CB8AC3E}">
        <p14:creationId xmlns:p14="http://schemas.microsoft.com/office/powerpoint/2010/main" val="2287730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Activities</a:t>
            </a:r>
          </a:p>
        </p:txBody>
      </p:sp>
      <p:sp>
        <p:nvSpPr>
          <p:cNvPr id="2" name="Content Placeholder 1"/>
          <p:cNvSpPr>
            <a:spLocks noGrp="1"/>
          </p:cNvSpPr>
          <p:nvPr>
            <p:ph idx="1"/>
          </p:nvPr>
        </p:nvSpPr>
        <p:spPr/>
        <p:txBody>
          <a:bodyPr>
            <a:normAutofit fontScale="92500" lnSpcReduction="20000"/>
          </a:bodyPr>
          <a:lstStyle/>
          <a:p>
            <a:pPr marL="457200" indent="-457200">
              <a:lnSpc>
                <a:spcPct val="150000"/>
              </a:lnSpc>
              <a:buAutoNum type="arabicPeriod"/>
            </a:pPr>
            <a:r>
              <a:rPr lang="en-US" sz="2800" dirty="0">
                <a:latin typeface="Times New Roman" panose="02020603050405020304" pitchFamily="18" charset="0"/>
                <a:cs typeface="Times New Roman" panose="02020603050405020304" pitchFamily="18" charset="0"/>
              </a:rPr>
              <a:t>Advocacy Meeting</a:t>
            </a:r>
          </a:p>
          <a:p>
            <a:pPr marL="457200" indent="-457200">
              <a:lnSpc>
                <a:spcPct val="150000"/>
              </a:lnSpc>
              <a:buAutoNum type="arabicPeriod"/>
            </a:pPr>
            <a:r>
              <a:rPr lang="en-US" sz="2800" dirty="0">
                <a:latin typeface="Times New Roman" panose="02020603050405020304" pitchFamily="18" charset="0"/>
                <a:cs typeface="Times New Roman" panose="02020603050405020304" pitchFamily="18" charset="0"/>
              </a:rPr>
              <a:t>Child Protection Group Monthly Meeting</a:t>
            </a:r>
          </a:p>
          <a:p>
            <a:pPr marL="457200" indent="-457200">
              <a:lnSpc>
                <a:spcPct val="150000"/>
              </a:lnSpc>
              <a:buAutoNum type="arabicPeriod"/>
            </a:pPr>
            <a:r>
              <a:rPr lang="en-US" sz="2800" dirty="0">
                <a:latin typeface="Times New Roman" panose="02020603050405020304" pitchFamily="18" charset="0"/>
                <a:cs typeface="Times New Roman" panose="02020603050405020304" pitchFamily="18" charset="0"/>
              </a:rPr>
              <a:t>Child Protection Awareness Raising</a:t>
            </a:r>
          </a:p>
          <a:p>
            <a:pPr marL="457200" indent="-457200">
              <a:lnSpc>
                <a:spcPct val="150000"/>
              </a:lnSpc>
              <a:buAutoNum type="arabicPeriod"/>
            </a:pPr>
            <a:r>
              <a:rPr lang="en-US" sz="2800" dirty="0">
                <a:latin typeface="Times New Roman" panose="02020603050405020304" pitchFamily="18" charset="0"/>
                <a:cs typeface="Times New Roman" panose="02020603050405020304" pitchFamily="18" charset="0"/>
              </a:rPr>
              <a:t>Psychosocial Support Sessions</a:t>
            </a:r>
          </a:p>
          <a:p>
            <a:pPr marL="457200" indent="-457200">
              <a:lnSpc>
                <a:spcPct val="150000"/>
              </a:lnSpc>
              <a:buAutoNum type="arabicPeriod"/>
            </a:pPr>
            <a:r>
              <a:rPr lang="en-US" sz="2800" dirty="0">
                <a:latin typeface="Times New Roman" panose="02020603050405020304" pitchFamily="18" charset="0"/>
                <a:cs typeface="Times New Roman" panose="02020603050405020304" pitchFamily="18" charset="0"/>
              </a:rPr>
              <a:t>Child Protection Case Management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45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066800"/>
            <a:ext cx="6400800" cy="685800"/>
          </a:xfrm>
        </p:spPr>
        <p:txBody>
          <a:bodyPr>
            <a:normAutofit fontScale="90000"/>
          </a:bodyPr>
          <a:lstStyle/>
          <a:p>
            <a:br>
              <a:rPr lang="en-US" b="1" u="sng" dirty="0"/>
            </a:br>
            <a:br>
              <a:rPr lang="en-US" dirty="0"/>
            </a:br>
            <a:r>
              <a:rPr lang="en-US" dirty="0"/>
              <a:t>1.advocacy Meeting</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81200"/>
            <a:ext cx="3733800" cy="2759393"/>
          </a:xfrm>
          <a:prstGeom prst="rect">
            <a:avLst/>
          </a:prstGeom>
        </p:spPr>
      </p:pic>
      <p:sp>
        <p:nvSpPr>
          <p:cNvPr id="5" name="Rectangle 4"/>
          <p:cNvSpPr/>
          <p:nvPr/>
        </p:nvSpPr>
        <p:spPr>
          <a:xfrm>
            <a:off x="838200" y="4757675"/>
            <a:ext cx="3283015" cy="646331"/>
          </a:xfrm>
          <a:prstGeom prst="rect">
            <a:avLst/>
          </a:prstGeom>
        </p:spPr>
        <p:txBody>
          <a:bodyPr wrap="none">
            <a:spAutoFit/>
          </a:bodyPr>
          <a:lstStyle/>
          <a:p>
            <a:r>
              <a:rPr lang="en-US" b="1" i="1" dirty="0" err="1"/>
              <a:t>Kyaukdaing</a:t>
            </a:r>
            <a:r>
              <a:rPr lang="en-US" b="1" i="1" dirty="0"/>
              <a:t> </a:t>
            </a:r>
            <a:r>
              <a:rPr lang="en-US" b="1" i="1" dirty="0" err="1"/>
              <a:t>Ywarthit</a:t>
            </a:r>
            <a:r>
              <a:rPr lang="en-US" b="1" i="1" dirty="0"/>
              <a:t> Monastery</a:t>
            </a:r>
            <a:endParaRPr lang="en-US" b="1" dirty="0"/>
          </a:p>
          <a:p>
            <a:endParaRPr lang="en-US" dirty="0"/>
          </a:p>
        </p:txBody>
      </p:sp>
      <p:sp>
        <p:nvSpPr>
          <p:cNvPr id="9" name="Rectangle 8"/>
          <p:cNvSpPr/>
          <p:nvPr/>
        </p:nvSpPr>
        <p:spPr>
          <a:xfrm>
            <a:off x="4457700" y="4665342"/>
            <a:ext cx="4114800" cy="1477328"/>
          </a:xfrm>
          <a:prstGeom prst="rect">
            <a:avLst/>
          </a:prstGeom>
        </p:spPr>
        <p:txBody>
          <a:bodyPr wrap="square">
            <a:spAutoFit/>
          </a:bodyPr>
          <a:lstStyle/>
          <a:p>
            <a:r>
              <a:rPr lang="en-US" b="1" i="1" dirty="0"/>
              <a:t>Advocacy Meeting with Faith leaders, UNICEF Field </a:t>
            </a:r>
            <a:r>
              <a:rPr lang="en-US" b="1" i="1" dirty="0" err="1"/>
              <a:t>Officrs</a:t>
            </a:r>
            <a:r>
              <a:rPr lang="en-US" b="1" i="1" dirty="0"/>
              <a:t>  and IDPs at the YMCA hall, Taunggyi, Southern Shan State.</a:t>
            </a:r>
            <a:endParaRPr lang="en-US" dirty="0"/>
          </a:p>
          <a:p>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4572000" y="1981200"/>
            <a:ext cx="3886200" cy="2590800"/>
          </a:xfrm>
          <a:prstGeom prst="rect">
            <a:avLst/>
          </a:prstGeom>
        </p:spPr>
      </p:pic>
    </p:spTree>
    <p:extLst>
      <p:ext uri="{BB962C8B-B14F-4D97-AF65-F5344CB8AC3E}">
        <p14:creationId xmlns:p14="http://schemas.microsoft.com/office/powerpoint/2010/main" val="395996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066800"/>
            <a:ext cx="6400800" cy="685800"/>
          </a:xfrm>
        </p:spPr>
        <p:txBody>
          <a:bodyPr>
            <a:normAutofit fontScale="90000"/>
          </a:bodyPr>
          <a:lstStyle/>
          <a:p>
            <a:r>
              <a:rPr lang="en-US" sz="4800" dirty="0"/>
              <a:t>2.Cpg meeting</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9357" y="2209800"/>
            <a:ext cx="3657600" cy="2667000"/>
          </a:xfrm>
          <a:prstGeom prst="rect">
            <a:avLst/>
          </a:prstGeom>
          <a:noFill/>
          <a:ln>
            <a:noFill/>
          </a:ln>
        </p:spPr>
      </p:pic>
      <p:sp>
        <p:nvSpPr>
          <p:cNvPr id="5" name="Rectangle 4"/>
          <p:cNvSpPr/>
          <p:nvPr/>
        </p:nvSpPr>
        <p:spPr>
          <a:xfrm>
            <a:off x="414130" y="4948535"/>
            <a:ext cx="3962400" cy="923330"/>
          </a:xfrm>
          <a:prstGeom prst="rect">
            <a:avLst/>
          </a:prstGeom>
        </p:spPr>
        <p:txBody>
          <a:bodyPr wrap="square">
            <a:spAutoFit/>
          </a:bodyPr>
          <a:lstStyle/>
          <a:p>
            <a:r>
              <a:rPr lang="en-US" b="1" dirty="0"/>
              <a:t>CPG monthly meeting conducting in an IDP camp of </a:t>
            </a:r>
            <a:r>
              <a:rPr lang="en-US" b="1" dirty="0" err="1"/>
              <a:t>Hpruso</a:t>
            </a:r>
            <a:r>
              <a:rPr lang="en-US" b="1" dirty="0"/>
              <a:t> township, </a:t>
            </a:r>
            <a:r>
              <a:rPr lang="en-US" b="1" dirty="0" err="1"/>
              <a:t>Kayah</a:t>
            </a:r>
            <a:r>
              <a:rPr lang="en-US" b="1" dirty="0"/>
              <a:t> state</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870" y="2133600"/>
            <a:ext cx="3581400" cy="2599730"/>
          </a:xfrm>
          <a:prstGeom prst="rect">
            <a:avLst/>
          </a:prstGeom>
          <a:noFill/>
          <a:ln>
            <a:noFill/>
          </a:ln>
        </p:spPr>
      </p:pic>
      <p:sp>
        <p:nvSpPr>
          <p:cNvPr id="8" name="Rectangle 7"/>
          <p:cNvSpPr/>
          <p:nvPr/>
        </p:nvSpPr>
        <p:spPr>
          <a:xfrm>
            <a:off x="4343400" y="4787060"/>
            <a:ext cx="4157870" cy="646331"/>
          </a:xfrm>
          <a:prstGeom prst="rect">
            <a:avLst/>
          </a:prstGeom>
        </p:spPr>
        <p:txBody>
          <a:bodyPr wrap="square">
            <a:spAutoFit/>
          </a:bodyPr>
          <a:lstStyle/>
          <a:p>
            <a:r>
              <a:rPr lang="en-US" b="1" dirty="0"/>
              <a:t>CPG monthly meeting conducting in a target village of Magway region</a:t>
            </a:r>
            <a:endParaRPr lang="en-US" dirty="0"/>
          </a:p>
        </p:txBody>
      </p:sp>
    </p:spTree>
    <p:extLst>
      <p:ext uri="{BB962C8B-B14F-4D97-AF65-F5344CB8AC3E}">
        <p14:creationId xmlns:p14="http://schemas.microsoft.com/office/powerpoint/2010/main" val="2599103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3.Child Protection Awareness Raising</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362200"/>
            <a:ext cx="3505200" cy="2438400"/>
          </a:xfrm>
          <a:prstGeom prst="rect">
            <a:avLst/>
          </a:prstGeom>
        </p:spPr>
      </p:pic>
      <p:sp>
        <p:nvSpPr>
          <p:cNvPr id="5" name="Rectangle 4"/>
          <p:cNvSpPr/>
          <p:nvPr/>
        </p:nvSpPr>
        <p:spPr>
          <a:xfrm>
            <a:off x="-76200" y="5029200"/>
            <a:ext cx="4572000" cy="923330"/>
          </a:xfrm>
          <a:prstGeom prst="rect">
            <a:avLst/>
          </a:prstGeom>
        </p:spPr>
        <p:txBody>
          <a:bodyPr>
            <a:spAutoFit/>
          </a:bodyPr>
          <a:lstStyle/>
          <a:p>
            <a:r>
              <a:rPr lang="en-US" dirty="0"/>
              <a:t>CPCR awareness raising session for children being conducted in a camp of </a:t>
            </a:r>
            <a:r>
              <a:rPr lang="en-US" dirty="0" err="1"/>
              <a:t>Demoso</a:t>
            </a:r>
            <a:r>
              <a:rPr lang="en-US" dirty="0"/>
              <a:t> West, </a:t>
            </a:r>
            <a:r>
              <a:rPr lang="en-US" dirty="0" err="1"/>
              <a:t>Kayah</a:t>
            </a:r>
            <a:r>
              <a:rPr lang="en-US" dirty="0"/>
              <a:t> state </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t="30008"/>
          <a:stretch/>
        </p:blipFill>
        <p:spPr bwMode="auto">
          <a:xfrm>
            <a:off x="4572000" y="2362200"/>
            <a:ext cx="3962400" cy="24384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4495800" y="5029199"/>
            <a:ext cx="4572000" cy="646331"/>
          </a:xfrm>
          <a:prstGeom prst="rect">
            <a:avLst/>
          </a:prstGeom>
        </p:spPr>
        <p:txBody>
          <a:bodyPr>
            <a:spAutoFit/>
          </a:bodyPr>
          <a:lstStyle/>
          <a:p>
            <a:r>
              <a:rPr lang="en-US" dirty="0"/>
              <a:t>CPCR awareness raising session for Parents or caregiver being conducted </a:t>
            </a:r>
          </a:p>
        </p:txBody>
      </p:sp>
    </p:spTree>
    <p:extLst>
      <p:ext uri="{BB962C8B-B14F-4D97-AF65-F5344CB8AC3E}">
        <p14:creationId xmlns:p14="http://schemas.microsoft.com/office/powerpoint/2010/main" val="65592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4. Psychosocial Support Sessions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362200"/>
            <a:ext cx="3505200" cy="2590800"/>
          </a:xfrm>
          <a:prstGeom prst="rect">
            <a:avLst/>
          </a:prstGeom>
          <a:noFill/>
          <a:ln>
            <a:noFill/>
          </a:ln>
        </p:spPr>
      </p:pic>
      <p:sp>
        <p:nvSpPr>
          <p:cNvPr id="5" name="Rectangle 4"/>
          <p:cNvSpPr/>
          <p:nvPr/>
        </p:nvSpPr>
        <p:spPr>
          <a:xfrm>
            <a:off x="762000" y="5073134"/>
            <a:ext cx="3886200" cy="369332"/>
          </a:xfrm>
          <a:prstGeom prst="rect">
            <a:avLst/>
          </a:prstGeom>
        </p:spPr>
        <p:txBody>
          <a:bodyPr wrap="square">
            <a:spAutoFit/>
          </a:bodyPr>
          <a:lstStyle/>
          <a:p>
            <a:r>
              <a:rPr lang="en-US" b="1" dirty="0"/>
              <a:t>PSS activity for parents and caregivers </a:t>
            </a:r>
            <a:endParaRPr lang="en-US" dirty="0"/>
          </a:p>
        </p:txBody>
      </p:sp>
      <p:sp>
        <p:nvSpPr>
          <p:cNvPr id="8" name="Rectangle 7"/>
          <p:cNvSpPr/>
          <p:nvPr/>
        </p:nvSpPr>
        <p:spPr>
          <a:xfrm>
            <a:off x="5181600" y="5257800"/>
            <a:ext cx="2606804" cy="369332"/>
          </a:xfrm>
          <a:prstGeom prst="rect">
            <a:avLst/>
          </a:prstGeom>
        </p:spPr>
        <p:txBody>
          <a:bodyPr wrap="none">
            <a:spAutoFit/>
          </a:bodyPr>
          <a:lstStyle/>
          <a:p>
            <a:r>
              <a:rPr lang="en-US" b="1" dirty="0"/>
              <a:t>PSS activity for Children </a:t>
            </a:r>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362200"/>
            <a:ext cx="3845560" cy="2623930"/>
          </a:xfrm>
          <a:prstGeom prst="rect">
            <a:avLst/>
          </a:prstGeom>
          <a:noFill/>
          <a:ln>
            <a:noFill/>
          </a:ln>
        </p:spPr>
      </p:pic>
    </p:spTree>
    <p:extLst>
      <p:ext uri="{BB962C8B-B14F-4D97-AF65-F5344CB8AC3E}">
        <p14:creationId xmlns:p14="http://schemas.microsoft.com/office/powerpoint/2010/main" val="164449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5.Child Protection Case Management</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38400"/>
            <a:ext cx="3836324" cy="289560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38400"/>
            <a:ext cx="3886200" cy="2895600"/>
          </a:xfrm>
          <a:prstGeom prst="rect">
            <a:avLst/>
          </a:prstGeom>
          <a:noFill/>
          <a:ln>
            <a:noFill/>
          </a:ln>
        </p:spPr>
      </p:pic>
      <p:sp>
        <p:nvSpPr>
          <p:cNvPr id="6" name="Rectangle 5"/>
          <p:cNvSpPr/>
          <p:nvPr/>
        </p:nvSpPr>
        <p:spPr>
          <a:xfrm>
            <a:off x="1055204" y="5486400"/>
            <a:ext cx="6934200" cy="369332"/>
          </a:xfrm>
          <a:prstGeom prst="rect">
            <a:avLst/>
          </a:prstGeom>
        </p:spPr>
        <p:txBody>
          <a:bodyPr wrap="square">
            <a:spAutoFit/>
          </a:bodyPr>
          <a:lstStyle/>
          <a:p>
            <a:r>
              <a:rPr lang="en-US" b="1" dirty="0"/>
              <a:t>Providing victim support assistance to Child Protection  case </a:t>
            </a:r>
            <a:endParaRPr lang="en-US" dirty="0"/>
          </a:p>
        </p:txBody>
      </p:sp>
    </p:spTree>
    <p:extLst>
      <p:ext uri="{BB962C8B-B14F-4D97-AF65-F5344CB8AC3E}">
        <p14:creationId xmlns:p14="http://schemas.microsoft.com/office/powerpoint/2010/main" val="74039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 and Vision</a:t>
            </a:r>
          </a:p>
        </p:txBody>
      </p:sp>
      <p:sp>
        <p:nvSpPr>
          <p:cNvPr id="2" name="Content Placeholder 1"/>
          <p:cNvSpPr>
            <a:spLocks noGrp="1"/>
          </p:cNvSpPr>
          <p:nvPr>
            <p:ph idx="1"/>
          </p:nvPr>
        </p:nvSpPr>
        <p:spPr/>
        <p:txBody>
          <a:bodyPr>
            <a:normAutofit lnSpcReduction="10000"/>
          </a:bodyPr>
          <a:lstStyle/>
          <a:p>
            <a:r>
              <a:rPr lang="en-US" dirty="0">
                <a:solidFill>
                  <a:srgbClr val="CE1443"/>
                </a:solidFill>
                <a:latin typeface="Poppins" panose="00000500000000000000" pitchFamily="2" charset="0"/>
              </a:rPr>
              <a:t>Mission</a:t>
            </a:r>
          </a:p>
          <a:p>
            <a:r>
              <a:rPr lang="en-US" dirty="0">
                <a:latin typeface="Poppins" panose="00000500000000000000" pitchFamily="2" charset="0"/>
              </a:rPr>
              <a:t>Communities with diverse religious beliefs live in peace and harmony in Myanmar</a:t>
            </a:r>
            <a:r>
              <a:rPr lang="en-US" dirty="0">
                <a:solidFill>
                  <a:srgbClr val="444444"/>
                </a:solidFill>
                <a:latin typeface="Poppins" panose="00000500000000000000" pitchFamily="2" charset="0"/>
              </a:rPr>
              <a:t>.</a:t>
            </a:r>
          </a:p>
          <a:p>
            <a:pPr indent="0">
              <a:buNone/>
            </a:pPr>
            <a:endParaRPr lang="my-MM" dirty="0">
              <a:solidFill>
                <a:srgbClr val="444444"/>
              </a:solidFill>
              <a:latin typeface="Poppins" panose="00000500000000000000" pitchFamily="2" charset="0"/>
            </a:endParaRPr>
          </a:p>
          <a:p>
            <a:r>
              <a:rPr lang="en-US" dirty="0">
                <a:solidFill>
                  <a:srgbClr val="CE1443"/>
                </a:solidFill>
                <a:latin typeface="Poppins" panose="00000500000000000000" pitchFamily="2" charset="0"/>
              </a:rPr>
              <a:t>Vision</a:t>
            </a:r>
          </a:p>
          <a:p>
            <a:r>
              <a:rPr lang="en-US" dirty="0">
                <a:solidFill>
                  <a:srgbClr val="444444"/>
                </a:solidFill>
                <a:latin typeface="Poppins" panose="00000500000000000000" pitchFamily="2" charset="0"/>
              </a:rPr>
              <a:t>Advance inter-communal harmony and social cohesion through interreligious cooperation.</a:t>
            </a:r>
          </a:p>
          <a:p>
            <a:pPr indent="0">
              <a:buNone/>
            </a:pPr>
            <a:endParaRPr lang="en-US" dirty="0"/>
          </a:p>
        </p:txBody>
      </p:sp>
    </p:spTree>
    <p:extLst>
      <p:ext uri="{BB962C8B-B14F-4D97-AF65-F5344CB8AC3E}">
        <p14:creationId xmlns:p14="http://schemas.microsoft.com/office/powerpoint/2010/main" val="4232873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066800"/>
            <a:ext cx="6400800" cy="685800"/>
          </a:xfrm>
        </p:spPr>
        <p:txBody>
          <a:bodyPr>
            <a:noAutofit/>
          </a:bodyPr>
          <a:lstStyle/>
          <a:p>
            <a:r>
              <a:rPr lang="en-US" sz="2000" b="1" dirty="0"/>
              <a:t>Achievement</a:t>
            </a:r>
            <a:br>
              <a:rPr lang="en-US" sz="2000" b="1" dirty="0"/>
            </a:br>
            <a:r>
              <a:rPr lang="en-US" sz="2000" b="1" dirty="0"/>
              <a:t>Child Protection Group Forming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2626167"/>
              </p:ext>
            </p:extLst>
          </p:nvPr>
        </p:nvGraphicFramePr>
        <p:xfrm>
          <a:off x="1371600" y="2438400"/>
          <a:ext cx="6400800" cy="3708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tblGrid>
              <a:tr h="370840">
                <a:tc>
                  <a:txBody>
                    <a:bodyPr/>
                    <a:lstStyle/>
                    <a:p>
                      <a:pPr algn="ctr" fontAlgn="ctr"/>
                      <a:r>
                        <a:rPr lang="en-US" sz="1100" b="1" i="0" u="none" strike="noStrike" dirty="0" err="1">
                          <a:solidFill>
                            <a:srgbClr val="000000"/>
                          </a:solidFill>
                          <a:effectLst/>
                          <a:latin typeface="Calibri"/>
                        </a:rPr>
                        <a:t>Sr</a:t>
                      </a:r>
                      <a:endParaRPr lang="en-US" sz="1100" b="1" i="0" u="none" strike="noStrike" dirty="0">
                        <a:solidFill>
                          <a:srgbClr val="000000"/>
                        </a:solidFill>
                        <a:effectLst/>
                        <a:latin typeface="Calibri"/>
                      </a:endParaRPr>
                    </a:p>
                  </a:txBody>
                  <a:tcPr marL="5486" marR="5486" marT="6350" marB="0" anchor="ctr"/>
                </a:tc>
                <a:tc>
                  <a:txBody>
                    <a:bodyPr/>
                    <a:lstStyle/>
                    <a:p>
                      <a:pPr algn="ctr" fontAlgn="ctr"/>
                      <a:r>
                        <a:rPr lang="en-US" sz="1100" b="1" i="0" u="none" strike="noStrike">
                          <a:solidFill>
                            <a:srgbClr val="000000"/>
                          </a:solidFill>
                          <a:effectLst/>
                          <a:latin typeface="Calibri"/>
                        </a:rPr>
                        <a:t>State/Region</a:t>
                      </a:r>
                    </a:p>
                  </a:txBody>
                  <a:tcPr marL="5486" marR="5486" marT="6350" marB="0" anchor="ctr"/>
                </a:tc>
                <a:tc>
                  <a:txBody>
                    <a:bodyPr/>
                    <a:lstStyle/>
                    <a:p>
                      <a:pPr algn="ctr" fontAlgn="ctr"/>
                      <a:r>
                        <a:rPr lang="en-US" sz="1100" b="1" i="0" u="none" strike="noStrike">
                          <a:solidFill>
                            <a:srgbClr val="000000"/>
                          </a:solidFill>
                          <a:effectLst/>
                          <a:latin typeface="Calibri"/>
                        </a:rPr>
                        <a:t>Township</a:t>
                      </a:r>
                    </a:p>
                  </a:txBody>
                  <a:tcPr marL="5486" marR="5486" marT="6350" marB="0" anchor="ctr"/>
                </a:tc>
                <a:tc>
                  <a:txBody>
                    <a:bodyPr/>
                    <a:lstStyle/>
                    <a:p>
                      <a:pPr algn="ctr" fontAlgn="ctr"/>
                      <a:r>
                        <a:rPr lang="en-US" sz="1100" b="1" i="0" u="none" strike="noStrike">
                          <a:solidFill>
                            <a:srgbClr val="000000"/>
                          </a:solidFill>
                          <a:effectLst/>
                          <a:latin typeface="Calibri"/>
                        </a:rPr>
                        <a:t>Group</a:t>
                      </a:r>
                    </a:p>
                  </a:txBody>
                  <a:tcPr marL="5486" marR="5486" marT="6350" marB="0" anchor="ctr"/>
                </a:tc>
                <a:tc>
                  <a:txBody>
                    <a:bodyPr/>
                    <a:lstStyle/>
                    <a:p>
                      <a:pPr algn="ctr" fontAlgn="ctr"/>
                      <a:r>
                        <a:rPr lang="en-US" sz="1100" b="1" i="0" u="none" strike="noStrike">
                          <a:solidFill>
                            <a:srgbClr val="000000"/>
                          </a:solidFill>
                          <a:effectLst/>
                          <a:latin typeface="Calibri"/>
                        </a:rPr>
                        <a:t>Male</a:t>
                      </a:r>
                    </a:p>
                  </a:txBody>
                  <a:tcPr marL="5486" marR="5486" marT="6350" marB="0" anchor="ctr"/>
                </a:tc>
                <a:tc>
                  <a:txBody>
                    <a:bodyPr/>
                    <a:lstStyle/>
                    <a:p>
                      <a:pPr algn="ctr" fontAlgn="ctr"/>
                      <a:r>
                        <a:rPr lang="en-US" sz="1100" b="1" i="0" u="none" strike="noStrike">
                          <a:solidFill>
                            <a:srgbClr val="000000"/>
                          </a:solidFill>
                          <a:effectLst/>
                          <a:latin typeface="Calibri"/>
                        </a:rPr>
                        <a:t>Female</a:t>
                      </a:r>
                    </a:p>
                  </a:txBody>
                  <a:tcPr marL="5486" marR="5486" marT="6350" marB="0" anchor="ctr"/>
                </a:tc>
                <a:tc>
                  <a:txBody>
                    <a:bodyPr/>
                    <a:lstStyle/>
                    <a:p>
                      <a:pPr algn="ctr" fontAlgn="ctr"/>
                      <a:r>
                        <a:rPr lang="en-US" sz="1100" b="1" i="0" u="none" strike="noStrike">
                          <a:solidFill>
                            <a:srgbClr val="000000"/>
                          </a:solidFill>
                          <a:effectLst/>
                          <a:latin typeface="Calibri"/>
                        </a:rPr>
                        <a:t>Total</a:t>
                      </a:r>
                    </a:p>
                  </a:txBody>
                  <a:tcPr marL="5486" marR="5486" marT="6350" marB="0" anchor="ctr"/>
                </a:tc>
                <a:extLst>
                  <a:ext uri="{0D108BD9-81ED-4DB2-BD59-A6C34878D82A}">
                    <a16:rowId xmlns:a16="http://schemas.microsoft.com/office/drawing/2014/main" val="10000"/>
                  </a:ext>
                </a:extLst>
              </a:tr>
              <a:tr h="370840">
                <a:tc>
                  <a:txBody>
                    <a:bodyPr/>
                    <a:lstStyle/>
                    <a:p>
                      <a:pPr algn="ctr" fontAlgn="ctr"/>
                      <a:r>
                        <a:rPr lang="en-US" sz="1100" b="0" i="0" u="none" strike="noStrike" dirty="0">
                          <a:solidFill>
                            <a:srgbClr val="000000"/>
                          </a:solidFill>
                          <a:effectLst/>
                          <a:latin typeface="Calibri"/>
                        </a:rPr>
                        <a:t>1</a:t>
                      </a:r>
                    </a:p>
                  </a:txBody>
                  <a:tcPr marL="5486" marR="5486" marT="6350" marB="0" anchor="ctr"/>
                </a:tc>
                <a:tc>
                  <a:txBody>
                    <a:bodyPr/>
                    <a:lstStyle/>
                    <a:p>
                      <a:pPr algn="l" fontAlgn="ctr"/>
                      <a:r>
                        <a:rPr lang="en-US" sz="1100" b="0" i="0" u="none" strike="noStrike" dirty="0" err="1">
                          <a:solidFill>
                            <a:srgbClr val="000000"/>
                          </a:solidFill>
                          <a:effectLst/>
                          <a:latin typeface="Calibri"/>
                        </a:rPr>
                        <a:t>Kayah</a:t>
                      </a:r>
                      <a:endParaRPr lang="en-US" sz="1100" b="0" i="0" u="none" strike="noStrike" dirty="0">
                        <a:solidFill>
                          <a:srgbClr val="000000"/>
                        </a:solidFill>
                        <a:effectLst/>
                        <a:latin typeface="Calibri"/>
                      </a:endParaRPr>
                    </a:p>
                  </a:txBody>
                  <a:tcPr marL="5486" marR="5486" marT="6350" marB="0" anchor="ctr"/>
                </a:tc>
                <a:tc>
                  <a:txBody>
                    <a:bodyPr/>
                    <a:lstStyle/>
                    <a:p>
                      <a:pPr algn="l" fontAlgn="ctr"/>
                      <a:r>
                        <a:rPr lang="en-US" sz="1100" b="0" i="0" u="none" strike="noStrike">
                          <a:solidFill>
                            <a:srgbClr val="000000"/>
                          </a:solidFill>
                          <a:effectLst/>
                          <a:latin typeface="Calibri"/>
                        </a:rPr>
                        <a:t>Deemawso (east)</a:t>
                      </a:r>
                    </a:p>
                  </a:txBody>
                  <a:tcPr marL="5486" marR="5486" marT="6350" marB="0" anchor="ctr"/>
                </a:tc>
                <a:tc>
                  <a:txBody>
                    <a:bodyPr/>
                    <a:lstStyle/>
                    <a:p>
                      <a:pPr algn="ctr" fontAlgn="ctr"/>
                      <a:r>
                        <a:rPr lang="en-US" sz="1100" b="0" i="0" u="none" strike="noStrike">
                          <a:solidFill>
                            <a:srgbClr val="000000"/>
                          </a:solidFill>
                          <a:effectLst/>
                          <a:latin typeface="Calibri"/>
                        </a:rPr>
                        <a:t>3</a:t>
                      </a:r>
                    </a:p>
                  </a:txBody>
                  <a:tcPr marL="5486" marR="5486" marT="6350" marB="0" anchor="ctr"/>
                </a:tc>
                <a:tc>
                  <a:txBody>
                    <a:bodyPr/>
                    <a:lstStyle/>
                    <a:p>
                      <a:pPr algn="ctr" fontAlgn="ctr"/>
                      <a:r>
                        <a:rPr lang="en-US" sz="1100" b="0" i="0" u="none" strike="noStrike">
                          <a:solidFill>
                            <a:srgbClr val="000000"/>
                          </a:solidFill>
                          <a:effectLst/>
                          <a:latin typeface="Calibri"/>
                        </a:rPr>
                        <a:t>6</a:t>
                      </a:r>
                    </a:p>
                  </a:txBody>
                  <a:tcPr marL="5486" marR="5486" marT="6350" marB="0" anchor="ctr"/>
                </a:tc>
                <a:tc>
                  <a:txBody>
                    <a:bodyPr/>
                    <a:lstStyle/>
                    <a:p>
                      <a:pPr algn="ctr" fontAlgn="ctr"/>
                      <a:r>
                        <a:rPr lang="en-US" sz="1100" b="0" i="0" u="none" strike="noStrike">
                          <a:solidFill>
                            <a:srgbClr val="000000"/>
                          </a:solidFill>
                          <a:effectLst/>
                          <a:latin typeface="Calibri"/>
                        </a:rPr>
                        <a:t>10</a:t>
                      </a:r>
                    </a:p>
                  </a:txBody>
                  <a:tcPr marL="5486" marR="5486" marT="6350" marB="0" anchor="ctr"/>
                </a:tc>
                <a:tc>
                  <a:txBody>
                    <a:bodyPr/>
                    <a:lstStyle/>
                    <a:p>
                      <a:pPr algn="ctr" fontAlgn="ctr"/>
                      <a:r>
                        <a:rPr lang="en-US" sz="1100" b="0" i="0" u="none" strike="noStrike">
                          <a:solidFill>
                            <a:srgbClr val="000000"/>
                          </a:solidFill>
                          <a:effectLst/>
                          <a:latin typeface="Calibri"/>
                        </a:rPr>
                        <a:t>16</a:t>
                      </a:r>
                    </a:p>
                  </a:txBody>
                  <a:tcPr marL="5486" marR="5486" marT="6350" marB="0" anchor="ctr"/>
                </a:tc>
                <a:extLst>
                  <a:ext uri="{0D108BD9-81ED-4DB2-BD59-A6C34878D82A}">
                    <a16:rowId xmlns:a16="http://schemas.microsoft.com/office/drawing/2014/main" val="10001"/>
                  </a:ext>
                </a:extLst>
              </a:tr>
              <a:tr h="370840">
                <a:tc>
                  <a:txBody>
                    <a:bodyPr/>
                    <a:lstStyle/>
                    <a:p>
                      <a:pPr algn="ctr" fontAlgn="ctr"/>
                      <a:r>
                        <a:rPr lang="en-US" sz="1100" b="0" i="0" u="none" strike="noStrike">
                          <a:solidFill>
                            <a:srgbClr val="000000"/>
                          </a:solidFill>
                          <a:effectLst/>
                          <a:latin typeface="Calibri"/>
                        </a:rPr>
                        <a:t>2</a:t>
                      </a:r>
                    </a:p>
                  </a:txBody>
                  <a:tcPr marL="5486" marR="5486" marT="6350" marB="0" anchor="ctr"/>
                </a:tc>
                <a:tc>
                  <a:txBody>
                    <a:bodyPr/>
                    <a:lstStyle/>
                    <a:p>
                      <a:pPr algn="l" fontAlgn="ctr"/>
                      <a:r>
                        <a:rPr lang="en-US" sz="1100" b="0" i="0" u="none" strike="noStrike" dirty="0">
                          <a:solidFill>
                            <a:srgbClr val="000000"/>
                          </a:solidFill>
                          <a:effectLst/>
                          <a:latin typeface="Calibri"/>
                        </a:rPr>
                        <a:t> </a:t>
                      </a:r>
                    </a:p>
                  </a:txBody>
                  <a:tcPr marL="5486" marR="5486" marT="6350" marB="0" anchor="ctr"/>
                </a:tc>
                <a:tc>
                  <a:txBody>
                    <a:bodyPr/>
                    <a:lstStyle/>
                    <a:p>
                      <a:pPr algn="l" fontAlgn="ctr"/>
                      <a:r>
                        <a:rPr lang="en-US" sz="1100" b="0" i="0" u="none" strike="noStrike" dirty="0" err="1">
                          <a:solidFill>
                            <a:srgbClr val="000000"/>
                          </a:solidFill>
                          <a:effectLst/>
                          <a:latin typeface="Calibri"/>
                        </a:rPr>
                        <a:t>Deemawso</a:t>
                      </a:r>
                      <a:r>
                        <a:rPr lang="en-US" sz="1100" b="0" i="0" u="none" strike="noStrike" dirty="0">
                          <a:solidFill>
                            <a:srgbClr val="000000"/>
                          </a:solidFill>
                          <a:effectLst/>
                          <a:latin typeface="Calibri"/>
                        </a:rPr>
                        <a:t> (west)</a:t>
                      </a:r>
                    </a:p>
                  </a:txBody>
                  <a:tcPr marL="5486" marR="5486" marT="6350" marB="0" anchor="ctr"/>
                </a:tc>
                <a:tc>
                  <a:txBody>
                    <a:bodyPr/>
                    <a:lstStyle/>
                    <a:p>
                      <a:pPr algn="ctr" fontAlgn="ctr"/>
                      <a:r>
                        <a:rPr lang="en-US" sz="1100" b="0" i="0" u="none" strike="noStrike" dirty="0">
                          <a:solidFill>
                            <a:srgbClr val="000000"/>
                          </a:solidFill>
                          <a:effectLst/>
                          <a:latin typeface="Calibri"/>
                        </a:rPr>
                        <a:t>3</a:t>
                      </a:r>
                    </a:p>
                  </a:txBody>
                  <a:tcPr marL="5486" marR="5486" marT="6350" marB="0" anchor="ctr"/>
                </a:tc>
                <a:tc>
                  <a:txBody>
                    <a:bodyPr/>
                    <a:lstStyle/>
                    <a:p>
                      <a:pPr algn="ctr" fontAlgn="ctr"/>
                      <a:r>
                        <a:rPr lang="en-US" sz="1100" b="0" i="0" u="none" strike="noStrike">
                          <a:solidFill>
                            <a:srgbClr val="000000"/>
                          </a:solidFill>
                          <a:effectLst/>
                          <a:latin typeface="Calibri"/>
                        </a:rPr>
                        <a:t>2</a:t>
                      </a:r>
                    </a:p>
                  </a:txBody>
                  <a:tcPr marL="5486" marR="5486" marT="6350" marB="0" anchor="ctr"/>
                </a:tc>
                <a:tc>
                  <a:txBody>
                    <a:bodyPr/>
                    <a:lstStyle/>
                    <a:p>
                      <a:pPr algn="ctr" fontAlgn="ctr"/>
                      <a:r>
                        <a:rPr lang="en-US" sz="1100" b="0" i="0" u="none" strike="noStrike">
                          <a:solidFill>
                            <a:srgbClr val="000000"/>
                          </a:solidFill>
                          <a:effectLst/>
                          <a:latin typeface="Calibri"/>
                        </a:rPr>
                        <a:t>13</a:t>
                      </a:r>
                    </a:p>
                  </a:txBody>
                  <a:tcPr marL="5486" marR="5486" marT="6350" marB="0" anchor="ctr"/>
                </a:tc>
                <a:tc>
                  <a:txBody>
                    <a:bodyPr/>
                    <a:lstStyle/>
                    <a:p>
                      <a:pPr algn="ctr" fontAlgn="ctr"/>
                      <a:r>
                        <a:rPr lang="en-US" sz="1100" b="0" i="0" u="none" strike="noStrike">
                          <a:solidFill>
                            <a:srgbClr val="000000"/>
                          </a:solidFill>
                          <a:effectLst/>
                          <a:latin typeface="Calibri"/>
                        </a:rPr>
                        <a:t>15</a:t>
                      </a:r>
                    </a:p>
                  </a:txBody>
                  <a:tcPr marL="5486" marR="5486" marT="6350" marB="0" anchor="ctr"/>
                </a:tc>
                <a:extLst>
                  <a:ext uri="{0D108BD9-81ED-4DB2-BD59-A6C34878D82A}">
                    <a16:rowId xmlns:a16="http://schemas.microsoft.com/office/drawing/2014/main" val="10002"/>
                  </a:ext>
                </a:extLst>
              </a:tr>
              <a:tr h="370840">
                <a:tc>
                  <a:txBody>
                    <a:bodyPr/>
                    <a:lstStyle/>
                    <a:p>
                      <a:pPr algn="ctr" fontAlgn="ctr"/>
                      <a:r>
                        <a:rPr lang="en-US" sz="1100" b="0" i="0" u="none" strike="noStrike">
                          <a:solidFill>
                            <a:srgbClr val="000000"/>
                          </a:solidFill>
                          <a:effectLst/>
                          <a:latin typeface="Calibri"/>
                        </a:rPr>
                        <a:t>3</a:t>
                      </a:r>
                    </a:p>
                  </a:txBody>
                  <a:tcPr marL="5486" marR="5486" marT="6350" marB="0" anchor="ctr"/>
                </a:tc>
                <a:tc>
                  <a:txBody>
                    <a:bodyPr/>
                    <a:lstStyle/>
                    <a:p>
                      <a:pPr algn="l" fontAlgn="ctr"/>
                      <a:r>
                        <a:rPr lang="en-US" sz="1100" b="0" i="0" u="none" strike="noStrike">
                          <a:solidFill>
                            <a:srgbClr val="000000"/>
                          </a:solidFill>
                          <a:effectLst/>
                          <a:latin typeface="Calibri"/>
                        </a:rPr>
                        <a:t> </a:t>
                      </a:r>
                    </a:p>
                  </a:txBody>
                  <a:tcPr marL="5486" marR="5486" marT="6350" marB="0" anchor="ctr"/>
                </a:tc>
                <a:tc>
                  <a:txBody>
                    <a:bodyPr/>
                    <a:lstStyle/>
                    <a:p>
                      <a:pPr algn="l" fontAlgn="ctr"/>
                      <a:r>
                        <a:rPr lang="en-US" sz="1100" b="0" i="0" u="none" strike="noStrike" dirty="0" err="1">
                          <a:solidFill>
                            <a:srgbClr val="000000"/>
                          </a:solidFill>
                          <a:effectLst/>
                          <a:latin typeface="Calibri"/>
                        </a:rPr>
                        <a:t>Hpruso</a:t>
                      </a:r>
                      <a:endParaRPr lang="en-US" sz="1100" b="0" i="0" u="none" strike="noStrike" dirty="0">
                        <a:solidFill>
                          <a:srgbClr val="000000"/>
                        </a:solidFill>
                        <a:effectLst/>
                        <a:latin typeface="Calibri"/>
                      </a:endParaRPr>
                    </a:p>
                  </a:txBody>
                  <a:tcPr marL="5486" marR="5486" marT="6350" marB="0" anchor="ctr"/>
                </a:tc>
                <a:tc>
                  <a:txBody>
                    <a:bodyPr/>
                    <a:lstStyle/>
                    <a:p>
                      <a:pPr algn="ctr" fontAlgn="ctr"/>
                      <a:r>
                        <a:rPr lang="en-US" sz="1100" b="0" i="0" u="none" strike="noStrike" dirty="0">
                          <a:solidFill>
                            <a:srgbClr val="000000"/>
                          </a:solidFill>
                          <a:effectLst/>
                          <a:latin typeface="Calibri"/>
                        </a:rPr>
                        <a:t>3</a:t>
                      </a:r>
                    </a:p>
                  </a:txBody>
                  <a:tcPr marL="5486" marR="5486" marT="6350" marB="0" anchor="ctr"/>
                </a:tc>
                <a:tc>
                  <a:txBody>
                    <a:bodyPr/>
                    <a:lstStyle/>
                    <a:p>
                      <a:pPr algn="ctr" fontAlgn="ctr"/>
                      <a:r>
                        <a:rPr lang="en-US" sz="1100" b="0" i="0" u="none" strike="noStrike" dirty="0">
                          <a:solidFill>
                            <a:srgbClr val="000000"/>
                          </a:solidFill>
                          <a:effectLst/>
                          <a:latin typeface="Calibri"/>
                        </a:rPr>
                        <a:t>8</a:t>
                      </a:r>
                    </a:p>
                  </a:txBody>
                  <a:tcPr marL="5486" marR="5486" marT="6350" marB="0" anchor="ctr"/>
                </a:tc>
                <a:tc>
                  <a:txBody>
                    <a:bodyPr/>
                    <a:lstStyle/>
                    <a:p>
                      <a:pPr algn="ctr" fontAlgn="ctr"/>
                      <a:r>
                        <a:rPr lang="en-US" sz="1100" b="0" i="0" u="none" strike="noStrike">
                          <a:solidFill>
                            <a:srgbClr val="000000"/>
                          </a:solidFill>
                          <a:effectLst/>
                          <a:latin typeface="Calibri"/>
                        </a:rPr>
                        <a:t>7</a:t>
                      </a:r>
                    </a:p>
                  </a:txBody>
                  <a:tcPr marL="5486" marR="5486" marT="6350" marB="0" anchor="ctr"/>
                </a:tc>
                <a:tc>
                  <a:txBody>
                    <a:bodyPr/>
                    <a:lstStyle/>
                    <a:p>
                      <a:pPr algn="ctr" fontAlgn="ctr"/>
                      <a:r>
                        <a:rPr lang="en-US" sz="1100" b="0" i="0" u="none" strike="noStrike">
                          <a:solidFill>
                            <a:srgbClr val="000000"/>
                          </a:solidFill>
                          <a:effectLst/>
                          <a:latin typeface="Calibri"/>
                        </a:rPr>
                        <a:t>15</a:t>
                      </a:r>
                    </a:p>
                  </a:txBody>
                  <a:tcPr marL="5486" marR="5486" marT="6350" marB="0" anchor="ctr"/>
                </a:tc>
                <a:extLst>
                  <a:ext uri="{0D108BD9-81ED-4DB2-BD59-A6C34878D82A}">
                    <a16:rowId xmlns:a16="http://schemas.microsoft.com/office/drawing/2014/main" val="10003"/>
                  </a:ext>
                </a:extLst>
              </a:tr>
              <a:tr h="370840">
                <a:tc>
                  <a:txBody>
                    <a:bodyPr/>
                    <a:lstStyle/>
                    <a:p>
                      <a:pPr algn="ctr" fontAlgn="ctr"/>
                      <a:r>
                        <a:rPr lang="en-US" sz="1100" b="0" i="0" u="none" strike="noStrike">
                          <a:solidFill>
                            <a:srgbClr val="000000"/>
                          </a:solidFill>
                          <a:effectLst/>
                          <a:latin typeface="Calibri"/>
                        </a:rPr>
                        <a:t>4</a:t>
                      </a:r>
                    </a:p>
                  </a:txBody>
                  <a:tcPr marL="5486" marR="5486" marT="6350" marB="0" anchor="ctr"/>
                </a:tc>
                <a:tc>
                  <a:txBody>
                    <a:bodyPr/>
                    <a:lstStyle/>
                    <a:p>
                      <a:pPr algn="l" fontAlgn="ctr"/>
                      <a:r>
                        <a:rPr lang="en-US" sz="1100" b="0" i="0" u="none" strike="noStrike">
                          <a:solidFill>
                            <a:srgbClr val="000000"/>
                          </a:solidFill>
                          <a:effectLst/>
                          <a:latin typeface="Calibri"/>
                        </a:rPr>
                        <a:t>Southan Shan</a:t>
                      </a:r>
                    </a:p>
                  </a:txBody>
                  <a:tcPr marL="5486" marR="5486" marT="6350" marB="0" anchor="ctr"/>
                </a:tc>
                <a:tc>
                  <a:txBody>
                    <a:bodyPr/>
                    <a:lstStyle/>
                    <a:p>
                      <a:pPr algn="l" fontAlgn="ctr"/>
                      <a:r>
                        <a:rPr lang="en-US" sz="1100" b="0" i="0" u="none" strike="noStrike" dirty="0" err="1">
                          <a:solidFill>
                            <a:srgbClr val="000000"/>
                          </a:solidFill>
                          <a:effectLst/>
                          <a:latin typeface="Calibri"/>
                        </a:rPr>
                        <a:t>Pekon</a:t>
                      </a:r>
                      <a:r>
                        <a:rPr lang="en-US" sz="1100" b="0" i="0" u="none" strike="noStrike" dirty="0">
                          <a:solidFill>
                            <a:srgbClr val="000000"/>
                          </a:solidFill>
                          <a:effectLst/>
                          <a:latin typeface="Calibri"/>
                        </a:rPr>
                        <a:t> (west)</a:t>
                      </a:r>
                    </a:p>
                  </a:txBody>
                  <a:tcPr marL="5486" marR="5486" marT="6350" marB="0" anchor="ctr"/>
                </a:tc>
                <a:tc>
                  <a:txBody>
                    <a:bodyPr/>
                    <a:lstStyle/>
                    <a:p>
                      <a:pPr algn="ctr" fontAlgn="ctr"/>
                      <a:r>
                        <a:rPr lang="en-US" sz="1100" b="0" i="0" u="none" strike="noStrike">
                          <a:solidFill>
                            <a:srgbClr val="000000"/>
                          </a:solidFill>
                          <a:effectLst/>
                          <a:latin typeface="Calibri"/>
                        </a:rPr>
                        <a:t>3</a:t>
                      </a:r>
                    </a:p>
                  </a:txBody>
                  <a:tcPr marL="5486" marR="5486" marT="6350" marB="0" anchor="ctr"/>
                </a:tc>
                <a:tc>
                  <a:txBody>
                    <a:bodyPr/>
                    <a:lstStyle/>
                    <a:p>
                      <a:pPr algn="ctr" fontAlgn="ctr"/>
                      <a:r>
                        <a:rPr lang="en-US" sz="1100" b="0" i="0" u="none" strike="noStrike" dirty="0">
                          <a:solidFill>
                            <a:srgbClr val="000000"/>
                          </a:solidFill>
                          <a:effectLst/>
                          <a:latin typeface="Calibri"/>
                        </a:rPr>
                        <a:t>10</a:t>
                      </a:r>
                    </a:p>
                  </a:txBody>
                  <a:tcPr marL="5486" marR="5486" marT="6350" marB="0" anchor="ctr"/>
                </a:tc>
                <a:tc>
                  <a:txBody>
                    <a:bodyPr/>
                    <a:lstStyle/>
                    <a:p>
                      <a:pPr algn="ctr" fontAlgn="ctr"/>
                      <a:r>
                        <a:rPr lang="en-US" sz="1100" b="0" i="0" u="none" strike="noStrike" dirty="0">
                          <a:solidFill>
                            <a:srgbClr val="000000"/>
                          </a:solidFill>
                          <a:effectLst/>
                          <a:latin typeface="Calibri"/>
                        </a:rPr>
                        <a:t>11</a:t>
                      </a:r>
                    </a:p>
                  </a:txBody>
                  <a:tcPr marL="5486" marR="5486" marT="6350" marB="0" anchor="ctr"/>
                </a:tc>
                <a:tc>
                  <a:txBody>
                    <a:bodyPr/>
                    <a:lstStyle/>
                    <a:p>
                      <a:pPr algn="ctr" fontAlgn="ctr"/>
                      <a:r>
                        <a:rPr lang="en-US" sz="1100" b="0" i="0" u="none" strike="noStrike">
                          <a:solidFill>
                            <a:srgbClr val="000000"/>
                          </a:solidFill>
                          <a:effectLst/>
                          <a:latin typeface="Calibri"/>
                        </a:rPr>
                        <a:t>21</a:t>
                      </a:r>
                    </a:p>
                  </a:txBody>
                  <a:tcPr marL="5486" marR="5486" marT="6350" marB="0" anchor="ctr"/>
                </a:tc>
                <a:extLst>
                  <a:ext uri="{0D108BD9-81ED-4DB2-BD59-A6C34878D82A}">
                    <a16:rowId xmlns:a16="http://schemas.microsoft.com/office/drawing/2014/main" val="10004"/>
                  </a:ext>
                </a:extLst>
              </a:tr>
              <a:tr h="370840">
                <a:tc>
                  <a:txBody>
                    <a:bodyPr/>
                    <a:lstStyle/>
                    <a:p>
                      <a:pPr algn="ctr" fontAlgn="ctr"/>
                      <a:r>
                        <a:rPr lang="en-US" sz="1100" b="0" i="0" u="none" strike="noStrike">
                          <a:solidFill>
                            <a:srgbClr val="000000"/>
                          </a:solidFill>
                          <a:effectLst/>
                          <a:latin typeface="Calibri"/>
                        </a:rPr>
                        <a:t>5</a:t>
                      </a:r>
                    </a:p>
                  </a:txBody>
                  <a:tcPr marL="5486" marR="5486" marT="6350" marB="0" anchor="ctr"/>
                </a:tc>
                <a:tc>
                  <a:txBody>
                    <a:bodyPr/>
                    <a:lstStyle/>
                    <a:p>
                      <a:pPr algn="l" fontAlgn="ctr"/>
                      <a:r>
                        <a:rPr lang="en-US" sz="1100" b="0" i="0" u="none" strike="noStrike">
                          <a:solidFill>
                            <a:srgbClr val="000000"/>
                          </a:solidFill>
                          <a:effectLst/>
                          <a:latin typeface="Calibri"/>
                        </a:rPr>
                        <a:t> </a:t>
                      </a:r>
                    </a:p>
                  </a:txBody>
                  <a:tcPr marL="5486" marR="5486" marT="6350" marB="0" anchor="ctr"/>
                </a:tc>
                <a:tc>
                  <a:txBody>
                    <a:bodyPr/>
                    <a:lstStyle/>
                    <a:p>
                      <a:pPr algn="l" fontAlgn="ctr"/>
                      <a:r>
                        <a:rPr lang="en-US" sz="1100" b="0" i="0" u="none" strike="noStrike">
                          <a:solidFill>
                            <a:srgbClr val="000000"/>
                          </a:solidFill>
                          <a:effectLst/>
                          <a:latin typeface="Calibri"/>
                        </a:rPr>
                        <a:t>Taunggyi</a:t>
                      </a:r>
                    </a:p>
                  </a:txBody>
                  <a:tcPr marL="5486" marR="5486" marT="6350" marB="0" anchor="ctr"/>
                </a:tc>
                <a:tc>
                  <a:txBody>
                    <a:bodyPr/>
                    <a:lstStyle/>
                    <a:p>
                      <a:pPr algn="ctr" fontAlgn="ctr"/>
                      <a:r>
                        <a:rPr lang="en-US" sz="1100" b="0" i="0" u="none" strike="noStrike">
                          <a:solidFill>
                            <a:srgbClr val="000000"/>
                          </a:solidFill>
                          <a:effectLst/>
                          <a:latin typeface="Calibri"/>
                        </a:rPr>
                        <a:t>3</a:t>
                      </a:r>
                    </a:p>
                  </a:txBody>
                  <a:tcPr marL="5486" marR="5486" marT="6350" marB="0" anchor="ctr"/>
                </a:tc>
                <a:tc>
                  <a:txBody>
                    <a:bodyPr/>
                    <a:lstStyle/>
                    <a:p>
                      <a:pPr algn="ctr" fontAlgn="ctr"/>
                      <a:r>
                        <a:rPr lang="en-US" sz="1100" b="0" i="0" u="none" strike="noStrike">
                          <a:solidFill>
                            <a:srgbClr val="000000"/>
                          </a:solidFill>
                          <a:effectLst/>
                          <a:latin typeface="Calibri"/>
                        </a:rPr>
                        <a:t>0</a:t>
                      </a:r>
                    </a:p>
                  </a:txBody>
                  <a:tcPr marL="5486" marR="5486" marT="6350" marB="0" anchor="ctr"/>
                </a:tc>
                <a:tc>
                  <a:txBody>
                    <a:bodyPr/>
                    <a:lstStyle/>
                    <a:p>
                      <a:pPr algn="ctr" fontAlgn="ctr"/>
                      <a:r>
                        <a:rPr lang="en-US" sz="1100" b="0" i="0" u="none" strike="noStrike" dirty="0">
                          <a:solidFill>
                            <a:srgbClr val="000000"/>
                          </a:solidFill>
                          <a:effectLst/>
                          <a:latin typeface="Calibri"/>
                        </a:rPr>
                        <a:t>23</a:t>
                      </a:r>
                    </a:p>
                  </a:txBody>
                  <a:tcPr marL="5486" marR="5486" marT="6350" marB="0" anchor="ctr"/>
                </a:tc>
                <a:tc>
                  <a:txBody>
                    <a:bodyPr/>
                    <a:lstStyle/>
                    <a:p>
                      <a:pPr algn="ctr" fontAlgn="ctr"/>
                      <a:r>
                        <a:rPr lang="en-US" sz="1100" b="0" i="0" u="none" strike="noStrike">
                          <a:solidFill>
                            <a:srgbClr val="000000"/>
                          </a:solidFill>
                          <a:effectLst/>
                          <a:latin typeface="Calibri"/>
                        </a:rPr>
                        <a:t>23</a:t>
                      </a:r>
                    </a:p>
                  </a:txBody>
                  <a:tcPr marL="5486" marR="5486" marT="6350" marB="0" anchor="ctr"/>
                </a:tc>
                <a:extLst>
                  <a:ext uri="{0D108BD9-81ED-4DB2-BD59-A6C34878D82A}">
                    <a16:rowId xmlns:a16="http://schemas.microsoft.com/office/drawing/2014/main" val="10005"/>
                  </a:ext>
                </a:extLst>
              </a:tr>
              <a:tr h="370840">
                <a:tc>
                  <a:txBody>
                    <a:bodyPr/>
                    <a:lstStyle/>
                    <a:p>
                      <a:pPr algn="ctr" fontAlgn="ctr"/>
                      <a:r>
                        <a:rPr lang="en-US" sz="1100" b="0" i="0" u="none" strike="noStrike">
                          <a:solidFill>
                            <a:srgbClr val="000000"/>
                          </a:solidFill>
                          <a:effectLst/>
                          <a:latin typeface="Calibri"/>
                        </a:rPr>
                        <a:t>6</a:t>
                      </a:r>
                    </a:p>
                  </a:txBody>
                  <a:tcPr marL="5486" marR="5486" marT="6350" marB="0" anchor="ctr"/>
                </a:tc>
                <a:tc>
                  <a:txBody>
                    <a:bodyPr/>
                    <a:lstStyle/>
                    <a:p>
                      <a:pPr algn="l" fontAlgn="ctr"/>
                      <a:r>
                        <a:rPr lang="en-US" sz="1100" b="0" i="0" u="none" strike="noStrike">
                          <a:solidFill>
                            <a:srgbClr val="000000"/>
                          </a:solidFill>
                          <a:effectLst/>
                          <a:latin typeface="Calibri"/>
                        </a:rPr>
                        <a:t> </a:t>
                      </a:r>
                    </a:p>
                  </a:txBody>
                  <a:tcPr marL="5486" marR="5486" marT="6350" marB="0" anchor="ctr"/>
                </a:tc>
                <a:tc>
                  <a:txBody>
                    <a:bodyPr/>
                    <a:lstStyle/>
                    <a:p>
                      <a:pPr algn="l" fontAlgn="ctr"/>
                      <a:r>
                        <a:rPr lang="en-US" sz="1100" b="0" i="0" u="none" strike="noStrike">
                          <a:solidFill>
                            <a:srgbClr val="000000"/>
                          </a:solidFill>
                          <a:effectLst/>
                          <a:latin typeface="Calibri"/>
                        </a:rPr>
                        <a:t>Nyaung Shwe</a:t>
                      </a:r>
                    </a:p>
                  </a:txBody>
                  <a:tcPr marL="5486" marR="5486" marT="6350" marB="0" anchor="ctr"/>
                </a:tc>
                <a:tc>
                  <a:txBody>
                    <a:bodyPr/>
                    <a:lstStyle/>
                    <a:p>
                      <a:pPr algn="ctr" fontAlgn="ctr"/>
                      <a:r>
                        <a:rPr lang="en-US" sz="1100" b="0" i="0" u="none" strike="noStrike">
                          <a:solidFill>
                            <a:srgbClr val="000000"/>
                          </a:solidFill>
                          <a:effectLst/>
                          <a:latin typeface="Calibri"/>
                        </a:rPr>
                        <a:t>3</a:t>
                      </a:r>
                    </a:p>
                  </a:txBody>
                  <a:tcPr marL="5486" marR="5486" marT="6350" marB="0" anchor="ctr"/>
                </a:tc>
                <a:tc>
                  <a:txBody>
                    <a:bodyPr/>
                    <a:lstStyle/>
                    <a:p>
                      <a:pPr algn="ctr" fontAlgn="ctr"/>
                      <a:r>
                        <a:rPr lang="en-US" sz="1100" b="0" i="0" u="none" strike="noStrike">
                          <a:solidFill>
                            <a:srgbClr val="000000"/>
                          </a:solidFill>
                          <a:effectLst/>
                          <a:latin typeface="Calibri"/>
                        </a:rPr>
                        <a:t>3</a:t>
                      </a:r>
                    </a:p>
                  </a:txBody>
                  <a:tcPr marL="5486" marR="5486" marT="6350" marB="0" anchor="ctr"/>
                </a:tc>
                <a:tc>
                  <a:txBody>
                    <a:bodyPr/>
                    <a:lstStyle/>
                    <a:p>
                      <a:pPr algn="ctr" fontAlgn="ctr"/>
                      <a:r>
                        <a:rPr lang="en-US" sz="1100" b="0" i="0" u="none" strike="noStrike" dirty="0">
                          <a:solidFill>
                            <a:srgbClr val="000000"/>
                          </a:solidFill>
                          <a:effectLst/>
                          <a:latin typeface="Calibri"/>
                        </a:rPr>
                        <a:t>12</a:t>
                      </a:r>
                    </a:p>
                  </a:txBody>
                  <a:tcPr marL="5486" marR="5486" marT="6350" marB="0" anchor="ctr"/>
                </a:tc>
                <a:tc>
                  <a:txBody>
                    <a:bodyPr/>
                    <a:lstStyle/>
                    <a:p>
                      <a:pPr algn="ctr" fontAlgn="ctr"/>
                      <a:r>
                        <a:rPr lang="en-US" sz="1100" b="0" i="0" u="none" strike="noStrike" dirty="0">
                          <a:solidFill>
                            <a:srgbClr val="000000"/>
                          </a:solidFill>
                          <a:effectLst/>
                          <a:latin typeface="Calibri"/>
                        </a:rPr>
                        <a:t>15</a:t>
                      </a:r>
                    </a:p>
                  </a:txBody>
                  <a:tcPr marL="5486" marR="5486" marT="6350" marB="0" anchor="ctr"/>
                </a:tc>
                <a:extLst>
                  <a:ext uri="{0D108BD9-81ED-4DB2-BD59-A6C34878D82A}">
                    <a16:rowId xmlns:a16="http://schemas.microsoft.com/office/drawing/2014/main" val="10006"/>
                  </a:ext>
                </a:extLst>
              </a:tr>
              <a:tr h="370840">
                <a:tc>
                  <a:txBody>
                    <a:bodyPr/>
                    <a:lstStyle/>
                    <a:p>
                      <a:pPr algn="ctr" fontAlgn="ctr"/>
                      <a:r>
                        <a:rPr lang="en-US" sz="1100" b="0" i="0" u="none" strike="noStrike">
                          <a:solidFill>
                            <a:srgbClr val="000000"/>
                          </a:solidFill>
                          <a:effectLst/>
                          <a:latin typeface="Calibri"/>
                        </a:rPr>
                        <a:t>7</a:t>
                      </a:r>
                    </a:p>
                  </a:txBody>
                  <a:tcPr marL="5486" marR="5486" marT="6350" marB="0" anchor="ctr"/>
                </a:tc>
                <a:tc>
                  <a:txBody>
                    <a:bodyPr/>
                    <a:lstStyle/>
                    <a:p>
                      <a:pPr algn="l" fontAlgn="ctr"/>
                      <a:r>
                        <a:rPr lang="en-US" sz="1100" b="0" i="0" u="none" strike="noStrike">
                          <a:solidFill>
                            <a:srgbClr val="000000"/>
                          </a:solidFill>
                          <a:effectLst/>
                          <a:latin typeface="Calibri"/>
                        </a:rPr>
                        <a:t>Magway</a:t>
                      </a:r>
                    </a:p>
                  </a:txBody>
                  <a:tcPr marL="5486" marR="5486" marT="6350" marB="0" anchor="ctr"/>
                </a:tc>
                <a:tc>
                  <a:txBody>
                    <a:bodyPr/>
                    <a:lstStyle/>
                    <a:p>
                      <a:pPr algn="l" fontAlgn="ctr"/>
                      <a:r>
                        <a:rPr lang="en-US" sz="1100" b="0" i="0" u="none" strike="noStrike">
                          <a:solidFill>
                            <a:srgbClr val="000000"/>
                          </a:solidFill>
                          <a:effectLst/>
                          <a:latin typeface="Calibri"/>
                        </a:rPr>
                        <a:t>Salin &amp; Sin Phyu Kyun</a:t>
                      </a:r>
                    </a:p>
                  </a:txBody>
                  <a:tcPr marL="5486" marR="5486" marT="6350" marB="0" anchor="ctr"/>
                </a:tc>
                <a:tc>
                  <a:txBody>
                    <a:bodyPr/>
                    <a:lstStyle/>
                    <a:p>
                      <a:pPr algn="ctr" fontAlgn="ctr"/>
                      <a:r>
                        <a:rPr lang="en-US" sz="1100" b="0" i="0" u="none" strike="noStrike">
                          <a:solidFill>
                            <a:srgbClr val="000000"/>
                          </a:solidFill>
                          <a:effectLst/>
                          <a:latin typeface="Calibri"/>
                        </a:rPr>
                        <a:t>6</a:t>
                      </a:r>
                    </a:p>
                  </a:txBody>
                  <a:tcPr marL="5486" marR="5486" marT="6350" marB="0" anchor="ctr"/>
                </a:tc>
                <a:tc>
                  <a:txBody>
                    <a:bodyPr/>
                    <a:lstStyle/>
                    <a:p>
                      <a:pPr algn="ctr" fontAlgn="ctr"/>
                      <a:r>
                        <a:rPr lang="en-US" sz="1100" b="0" i="0" u="none" strike="noStrike">
                          <a:solidFill>
                            <a:srgbClr val="000000"/>
                          </a:solidFill>
                          <a:effectLst/>
                          <a:latin typeface="Calibri"/>
                        </a:rPr>
                        <a:t>13</a:t>
                      </a:r>
                    </a:p>
                  </a:txBody>
                  <a:tcPr marL="5486" marR="5486" marT="6350" marB="0" anchor="ctr"/>
                </a:tc>
                <a:tc>
                  <a:txBody>
                    <a:bodyPr/>
                    <a:lstStyle/>
                    <a:p>
                      <a:pPr algn="ctr" fontAlgn="ctr"/>
                      <a:r>
                        <a:rPr lang="en-US" sz="1100" b="0" i="0" u="none" strike="noStrike">
                          <a:solidFill>
                            <a:srgbClr val="000000"/>
                          </a:solidFill>
                          <a:effectLst/>
                          <a:latin typeface="Calibri"/>
                        </a:rPr>
                        <a:t>31</a:t>
                      </a:r>
                    </a:p>
                  </a:txBody>
                  <a:tcPr marL="5486" marR="5486" marT="6350" marB="0" anchor="ctr"/>
                </a:tc>
                <a:tc>
                  <a:txBody>
                    <a:bodyPr/>
                    <a:lstStyle/>
                    <a:p>
                      <a:pPr algn="ctr" fontAlgn="ctr"/>
                      <a:r>
                        <a:rPr lang="en-US" sz="1100" b="0" i="0" u="none" strike="noStrike" dirty="0">
                          <a:solidFill>
                            <a:srgbClr val="000000"/>
                          </a:solidFill>
                          <a:effectLst/>
                          <a:latin typeface="Calibri"/>
                        </a:rPr>
                        <a:t>44</a:t>
                      </a:r>
                    </a:p>
                  </a:txBody>
                  <a:tcPr marL="5486" marR="5486" marT="6350" marB="0" anchor="ctr"/>
                </a:tc>
                <a:extLst>
                  <a:ext uri="{0D108BD9-81ED-4DB2-BD59-A6C34878D82A}">
                    <a16:rowId xmlns:a16="http://schemas.microsoft.com/office/drawing/2014/main" val="10007"/>
                  </a:ext>
                </a:extLst>
              </a:tr>
              <a:tr h="370840">
                <a:tc>
                  <a:txBody>
                    <a:bodyPr/>
                    <a:lstStyle/>
                    <a:p>
                      <a:pPr algn="ctr" fontAlgn="ctr"/>
                      <a:r>
                        <a:rPr lang="en-US" sz="1100" b="0" i="0" u="none" strike="noStrike">
                          <a:solidFill>
                            <a:srgbClr val="000000"/>
                          </a:solidFill>
                          <a:effectLst/>
                          <a:latin typeface="Calibri"/>
                        </a:rPr>
                        <a:t>8</a:t>
                      </a:r>
                    </a:p>
                  </a:txBody>
                  <a:tcPr marL="5486" marR="5486" marT="6350" marB="0" anchor="ctr"/>
                </a:tc>
                <a:tc>
                  <a:txBody>
                    <a:bodyPr/>
                    <a:lstStyle/>
                    <a:p>
                      <a:pPr algn="l" fontAlgn="ctr"/>
                      <a:r>
                        <a:rPr lang="en-US" sz="1100" b="0" i="0" u="none" strike="noStrike">
                          <a:solidFill>
                            <a:srgbClr val="000000"/>
                          </a:solidFill>
                          <a:effectLst/>
                          <a:latin typeface="Calibri"/>
                        </a:rPr>
                        <a:t>Sagaing</a:t>
                      </a:r>
                    </a:p>
                  </a:txBody>
                  <a:tcPr marL="5486" marR="5486" marT="6350" marB="0" anchor="ctr"/>
                </a:tc>
                <a:tc>
                  <a:txBody>
                    <a:bodyPr/>
                    <a:lstStyle/>
                    <a:p>
                      <a:pPr algn="l" fontAlgn="ctr"/>
                      <a:r>
                        <a:rPr lang="en-US" sz="1100" b="0" i="0" u="none" strike="noStrike">
                          <a:solidFill>
                            <a:srgbClr val="000000"/>
                          </a:solidFill>
                          <a:effectLst/>
                          <a:latin typeface="Calibri"/>
                        </a:rPr>
                        <a:t>Shwe Bo &amp; Mon Ywa</a:t>
                      </a:r>
                    </a:p>
                  </a:txBody>
                  <a:tcPr marL="5486" marR="5486" marT="6350" marB="0" anchor="ctr"/>
                </a:tc>
                <a:tc>
                  <a:txBody>
                    <a:bodyPr/>
                    <a:lstStyle/>
                    <a:p>
                      <a:pPr algn="ctr" fontAlgn="ctr"/>
                      <a:r>
                        <a:rPr lang="en-US" sz="1100" b="0" i="0" u="none" strike="noStrike">
                          <a:solidFill>
                            <a:srgbClr val="000000"/>
                          </a:solidFill>
                          <a:effectLst/>
                          <a:latin typeface="Calibri"/>
                        </a:rPr>
                        <a:t>3</a:t>
                      </a:r>
                    </a:p>
                  </a:txBody>
                  <a:tcPr marL="5486" marR="5486" marT="6350" marB="0" anchor="ctr"/>
                </a:tc>
                <a:tc>
                  <a:txBody>
                    <a:bodyPr/>
                    <a:lstStyle/>
                    <a:p>
                      <a:pPr algn="ctr" fontAlgn="ctr"/>
                      <a:r>
                        <a:rPr lang="en-US" sz="1100" b="0" i="0" u="none" strike="noStrike">
                          <a:solidFill>
                            <a:srgbClr val="000000"/>
                          </a:solidFill>
                          <a:effectLst/>
                          <a:latin typeface="Calibri"/>
                        </a:rPr>
                        <a:t>6</a:t>
                      </a:r>
                    </a:p>
                  </a:txBody>
                  <a:tcPr marL="5486" marR="5486" marT="6350" marB="0" anchor="ctr"/>
                </a:tc>
                <a:tc>
                  <a:txBody>
                    <a:bodyPr/>
                    <a:lstStyle/>
                    <a:p>
                      <a:pPr algn="ctr" fontAlgn="ctr"/>
                      <a:r>
                        <a:rPr lang="en-US" sz="1100" b="0" i="0" u="none" strike="noStrike">
                          <a:solidFill>
                            <a:srgbClr val="000000"/>
                          </a:solidFill>
                          <a:effectLst/>
                          <a:latin typeface="Calibri"/>
                        </a:rPr>
                        <a:t>11</a:t>
                      </a:r>
                    </a:p>
                  </a:txBody>
                  <a:tcPr marL="5486" marR="5486" marT="6350" marB="0" anchor="ctr"/>
                </a:tc>
                <a:tc>
                  <a:txBody>
                    <a:bodyPr/>
                    <a:lstStyle/>
                    <a:p>
                      <a:pPr algn="ctr" fontAlgn="ctr"/>
                      <a:r>
                        <a:rPr lang="en-US" sz="1100" b="0" i="0" u="none" strike="noStrike" dirty="0">
                          <a:solidFill>
                            <a:srgbClr val="000000"/>
                          </a:solidFill>
                          <a:effectLst/>
                          <a:latin typeface="Calibri"/>
                        </a:rPr>
                        <a:t>17</a:t>
                      </a:r>
                    </a:p>
                  </a:txBody>
                  <a:tcPr marL="5486" marR="5486" marT="6350" marB="0" anchor="ctr"/>
                </a:tc>
                <a:extLst>
                  <a:ext uri="{0D108BD9-81ED-4DB2-BD59-A6C34878D82A}">
                    <a16:rowId xmlns:a16="http://schemas.microsoft.com/office/drawing/2014/main" val="10008"/>
                  </a:ext>
                </a:extLst>
              </a:tr>
              <a:tr h="370840">
                <a:tc gridSpan="3">
                  <a:txBody>
                    <a:bodyPr/>
                    <a:lstStyle/>
                    <a:p>
                      <a:pPr algn="ctr" fontAlgn="ctr"/>
                      <a:r>
                        <a:rPr lang="en-US" sz="1100" b="0" i="0" u="none" strike="noStrike" dirty="0">
                          <a:solidFill>
                            <a:srgbClr val="000000"/>
                          </a:solidFill>
                          <a:effectLst/>
                          <a:latin typeface="Calibri"/>
                        </a:rPr>
                        <a:t>Total</a:t>
                      </a:r>
                    </a:p>
                  </a:txBody>
                  <a:tcPr marL="5486" marR="5486" marT="6350" marB="0" anchor="ctr"/>
                </a:tc>
                <a:tc hMerge="1">
                  <a:txBody>
                    <a:bodyPr/>
                    <a:lstStyle/>
                    <a:p>
                      <a:endParaRPr lang="en-US"/>
                    </a:p>
                  </a:txBody>
                  <a:tcPr/>
                </a:tc>
                <a:tc hMerge="1">
                  <a:txBody>
                    <a:bodyPr/>
                    <a:lstStyle/>
                    <a:p>
                      <a:endParaRPr lang="en-US"/>
                    </a:p>
                  </a:txBody>
                  <a:tcPr/>
                </a:tc>
                <a:tc>
                  <a:txBody>
                    <a:bodyPr/>
                    <a:lstStyle/>
                    <a:p>
                      <a:pPr algn="ctr" fontAlgn="ctr"/>
                      <a:r>
                        <a:rPr lang="en-US" sz="1100" b="1" i="0" u="none" strike="noStrike">
                          <a:solidFill>
                            <a:srgbClr val="000000"/>
                          </a:solidFill>
                          <a:effectLst/>
                          <a:latin typeface="Calibri"/>
                        </a:rPr>
                        <a:t>27</a:t>
                      </a:r>
                    </a:p>
                  </a:txBody>
                  <a:tcPr marL="5486" marR="5486" marT="6350" marB="0" anchor="ctr"/>
                </a:tc>
                <a:tc>
                  <a:txBody>
                    <a:bodyPr/>
                    <a:lstStyle/>
                    <a:p>
                      <a:pPr algn="ctr" fontAlgn="ctr"/>
                      <a:r>
                        <a:rPr lang="en-US" sz="1100" b="1" i="0" u="none" strike="noStrike">
                          <a:solidFill>
                            <a:srgbClr val="000000"/>
                          </a:solidFill>
                          <a:effectLst/>
                          <a:latin typeface="Calibri"/>
                        </a:rPr>
                        <a:t>48</a:t>
                      </a:r>
                    </a:p>
                  </a:txBody>
                  <a:tcPr marL="5486" marR="5486" marT="6350" marB="0" anchor="ctr"/>
                </a:tc>
                <a:tc>
                  <a:txBody>
                    <a:bodyPr/>
                    <a:lstStyle/>
                    <a:p>
                      <a:pPr algn="ctr" fontAlgn="ctr"/>
                      <a:r>
                        <a:rPr lang="en-US" sz="1100" b="1" i="0" u="none" strike="noStrike">
                          <a:solidFill>
                            <a:srgbClr val="000000"/>
                          </a:solidFill>
                          <a:effectLst/>
                          <a:latin typeface="Calibri"/>
                        </a:rPr>
                        <a:t>118</a:t>
                      </a:r>
                    </a:p>
                  </a:txBody>
                  <a:tcPr marL="5486" marR="5486" marT="6350" marB="0" anchor="ctr"/>
                </a:tc>
                <a:tc>
                  <a:txBody>
                    <a:bodyPr/>
                    <a:lstStyle/>
                    <a:p>
                      <a:pPr algn="ctr" fontAlgn="ctr"/>
                      <a:r>
                        <a:rPr lang="en-US" sz="1100" b="1" i="0" u="none" strike="noStrike" dirty="0">
                          <a:solidFill>
                            <a:srgbClr val="000000"/>
                          </a:solidFill>
                          <a:effectLst/>
                          <a:latin typeface="Calibri"/>
                        </a:rPr>
                        <a:t>166</a:t>
                      </a:r>
                    </a:p>
                  </a:txBody>
                  <a:tcPr marL="5486" marR="5486" marT="635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4087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143000"/>
            <a:ext cx="7086600" cy="685800"/>
          </a:xfrm>
        </p:spPr>
        <p:txBody>
          <a:bodyPr>
            <a:noAutofit/>
          </a:bodyPr>
          <a:lstStyle/>
          <a:p>
            <a:r>
              <a:rPr lang="en-US" sz="2000" b="1" dirty="0"/>
              <a:t>Achievement</a:t>
            </a:r>
            <a:br>
              <a:rPr lang="en-US" sz="2000" b="1" dirty="0"/>
            </a:br>
            <a:r>
              <a:rPr lang="en-US" sz="2000" b="1" dirty="0"/>
              <a:t>Child Protection Awareness and PSS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9077964"/>
              </p:ext>
            </p:extLst>
          </p:nvPr>
        </p:nvGraphicFramePr>
        <p:xfrm>
          <a:off x="1194735" y="2674938"/>
          <a:ext cx="6762468" cy="3451226"/>
        </p:xfrm>
        <a:graphic>
          <a:graphicData uri="http://schemas.openxmlformats.org/drawingml/2006/table">
            <a:tbl>
              <a:tblPr>
                <a:tableStyleId>{5C22544A-7EE6-4342-B048-85BDC9FD1C3A}</a:tableStyleId>
              </a:tblPr>
              <a:tblGrid>
                <a:gridCol w="573090">
                  <a:extLst>
                    <a:ext uri="{9D8B030D-6E8A-4147-A177-3AD203B41FA5}">
                      <a16:colId xmlns:a16="http://schemas.microsoft.com/office/drawing/2014/main" val="20000"/>
                    </a:ext>
                  </a:extLst>
                </a:gridCol>
                <a:gridCol w="1719270">
                  <a:extLst>
                    <a:ext uri="{9D8B030D-6E8A-4147-A177-3AD203B41FA5}">
                      <a16:colId xmlns:a16="http://schemas.microsoft.com/office/drawing/2014/main" val="20001"/>
                    </a:ext>
                  </a:extLst>
                </a:gridCol>
                <a:gridCol w="372509">
                  <a:extLst>
                    <a:ext uri="{9D8B030D-6E8A-4147-A177-3AD203B41FA5}">
                      <a16:colId xmlns:a16="http://schemas.microsoft.com/office/drawing/2014/main" val="20002"/>
                    </a:ext>
                  </a:extLst>
                </a:gridCol>
                <a:gridCol w="372509">
                  <a:extLst>
                    <a:ext uri="{9D8B030D-6E8A-4147-A177-3AD203B41FA5}">
                      <a16:colId xmlns:a16="http://schemas.microsoft.com/office/drawing/2014/main" val="20003"/>
                    </a:ext>
                  </a:extLst>
                </a:gridCol>
                <a:gridCol w="372509">
                  <a:extLst>
                    <a:ext uri="{9D8B030D-6E8A-4147-A177-3AD203B41FA5}">
                      <a16:colId xmlns:a16="http://schemas.microsoft.com/office/drawing/2014/main" val="20004"/>
                    </a:ext>
                  </a:extLst>
                </a:gridCol>
                <a:gridCol w="372509">
                  <a:extLst>
                    <a:ext uri="{9D8B030D-6E8A-4147-A177-3AD203B41FA5}">
                      <a16:colId xmlns:a16="http://schemas.microsoft.com/office/drawing/2014/main" val="20005"/>
                    </a:ext>
                  </a:extLst>
                </a:gridCol>
                <a:gridCol w="372509">
                  <a:extLst>
                    <a:ext uri="{9D8B030D-6E8A-4147-A177-3AD203B41FA5}">
                      <a16:colId xmlns:a16="http://schemas.microsoft.com/office/drawing/2014/main" val="20006"/>
                    </a:ext>
                  </a:extLst>
                </a:gridCol>
                <a:gridCol w="372509">
                  <a:extLst>
                    <a:ext uri="{9D8B030D-6E8A-4147-A177-3AD203B41FA5}">
                      <a16:colId xmlns:a16="http://schemas.microsoft.com/office/drawing/2014/main" val="20007"/>
                    </a:ext>
                  </a:extLst>
                </a:gridCol>
                <a:gridCol w="372509">
                  <a:extLst>
                    <a:ext uri="{9D8B030D-6E8A-4147-A177-3AD203B41FA5}">
                      <a16:colId xmlns:a16="http://schemas.microsoft.com/office/drawing/2014/main" val="20008"/>
                    </a:ext>
                  </a:extLst>
                </a:gridCol>
                <a:gridCol w="372509">
                  <a:extLst>
                    <a:ext uri="{9D8B030D-6E8A-4147-A177-3AD203B41FA5}">
                      <a16:colId xmlns:a16="http://schemas.microsoft.com/office/drawing/2014/main" val="20009"/>
                    </a:ext>
                  </a:extLst>
                </a:gridCol>
                <a:gridCol w="372509">
                  <a:extLst>
                    <a:ext uri="{9D8B030D-6E8A-4147-A177-3AD203B41FA5}">
                      <a16:colId xmlns:a16="http://schemas.microsoft.com/office/drawing/2014/main" val="20010"/>
                    </a:ext>
                  </a:extLst>
                </a:gridCol>
                <a:gridCol w="372509">
                  <a:extLst>
                    <a:ext uri="{9D8B030D-6E8A-4147-A177-3AD203B41FA5}">
                      <a16:colId xmlns:a16="http://schemas.microsoft.com/office/drawing/2014/main" val="20011"/>
                    </a:ext>
                  </a:extLst>
                </a:gridCol>
                <a:gridCol w="372509">
                  <a:extLst>
                    <a:ext uri="{9D8B030D-6E8A-4147-A177-3AD203B41FA5}">
                      <a16:colId xmlns:a16="http://schemas.microsoft.com/office/drawing/2014/main" val="20012"/>
                    </a:ext>
                  </a:extLst>
                </a:gridCol>
                <a:gridCol w="372509">
                  <a:extLst>
                    <a:ext uri="{9D8B030D-6E8A-4147-A177-3AD203B41FA5}">
                      <a16:colId xmlns:a16="http://schemas.microsoft.com/office/drawing/2014/main" val="20013"/>
                    </a:ext>
                  </a:extLst>
                </a:gridCol>
              </a:tblGrid>
              <a:tr h="306895">
                <a:tc rowSpan="2">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No</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rowSpan="2">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Township</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gridSpan="6">
                  <a:txBody>
                    <a:bodyPr/>
                    <a:lstStyle/>
                    <a:p>
                      <a:pPr algn="ctr" fontAlgn="ctr"/>
                      <a:r>
                        <a:rPr lang="en-US" sz="900" u="none" strike="noStrike" dirty="0">
                          <a:effectLst/>
                        </a:rPr>
                        <a:t>Child Protection Awareness</a:t>
                      </a:r>
                      <a:endParaRPr lang="en-US" sz="900" b="1" i="0" u="none" strike="noStrike" dirty="0">
                        <a:solidFill>
                          <a:srgbClr val="000000"/>
                        </a:solidFill>
                        <a:effectLst/>
                        <a:latin typeface="Pyidaungsu"/>
                      </a:endParaRPr>
                    </a:p>
                  </a:txBody>
                  <a:tcPr marL="5384" marR="5384" marT="53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900" u="none" strike="noStrike">
                          <a:effectLst/>
                        </a:rPr>
                        <a:t>Psychosocial Support Activities</a:t>
                      </a:r>
                      <a:endParaRPr lang="en-US" sz="900" b="1" i="0" u="none" strike="noStrike">
                        <a:solidFill>
                          <a:srgbClr val="000000"/>
                        </a:solidFill>
                        <a:effectLst/>
                        <a:latin typeface="Pyidaungsu"/>
                      </a:endParaRPr>
                    </a:p>
                  </a:txBody>
                  <a:tcPr marL="5384" marR="5384" marT="53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6895">
                <a:tc vMerge="1">
                  <a:txBody>
                    <a:bodyPr/>
                    <a:lstStyle/>
                    <a:p>
                      <a:endParaRPr lang="en-US"/>
                    </a:p>
                  </a:txBody>
                  <a:tcPr/>
                </a:tc>
                <a:tc vMerge="1">
                  <a:txBody>
                    <a:bodyPr/>
                    <a:lstStyle/>
                    <a:p>
                      <a:endParaRPr lang="en-US"/>
                    </a:p>
                  </a:txBody>
                  <a:tcP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Male</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Female</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Total</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Boy</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Girl</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Total</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Male</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Female</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Total</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Boy</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Girl</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Total</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01"/>
                  </a:ext>
                </a:extLst>
              </a:tr>
              <a:tr h="29074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r>
                        <a:rPr lang="en-US" sz="900" u="none" strike="noStrike" dirty="0" err="1">
                          <a:effectLst/>
                          <a:latin typeface="Times New Roman" panose="02020603050405020304" pitchFamily="18" charset="0"/>
                          <a:cs typeface="Times New Roman" panose="02020603050405020304" pitchFamily="18" charset="0"/>
                        </a:rPr>
                        <a:t>Deemawso</a:t>
                      </a:r>
                      <a:r>
                        <a:rPr lang="en-US" sz="900" u="none" strike="noStrike" dirty="0">
                          <a:effectLst/>
                          <a:latin typeface="Times New Roman" panose="02020603050405020304" pitchFamily="18" charset="0"/>
                          <a:cs typeface="Times New Roman" panose="02020603050405020304" pitchFamily="18" charset="0"/>
                        </a:rPr>
                        <a:t> (east)</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197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597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794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519</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527</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1046</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100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220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320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196</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284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480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02"/>
                  </a:ext>
                </a:extLst>
              </a:tr>
              <a:tr h="29074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r>
                        <a:rPr lang="en-US" sz="900" u="none" strike="noStrike" dirty="0" err="1">
                          <a:effectLst/>
                          <a:latin typeface="Times New Roman" panose="02020603050405020304" pitchFamily="18" charset="0"/>
                          <a:cs typeface="Times New Roman" panose="02020603050405020304" pitchFamily="18" charset="0"/>
                        </a:rPr>
                        <a:t>Deemawso</a:t>
                      </a:r>
                      <a:r>
                        <a:rPr lang="en-US" sz="900" u="none" strike="noStrike" dirty="0">
                          <a:effectLst/>
                          <a:latin typeface="Times New Roman" panose="02020603050405020304" pitchFamily="18" charset="0"/>
                          <a:cs typeface="Times New Roman" panose="02020603050405020304" pitchFamily="18" charset="0"/>
                        </a:rPr>
                        <a:t> (west)</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231</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674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905</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439</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440</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879</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132</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468</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600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460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454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914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03"/>
                  </a:ext>
                </a:extLst>
              </a:tr>
              <a:tr h="29074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3</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r>
                        <a:rPr lang="en-US" sz="900" u="none" strike="noStrike" dirty="0" err="1">
                          <a:effectLst/>
                          <a:latin typeface="Times New Roman" panose="02020603050405020304" pitchFamily="18" charset="0"/>
                          <a:cs typeface="Times New Roman" panose="02020603050405020304" pitchFamily="18" charset="0"/>
                        </a:rPr>
                        <a:t>Hpruso</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261</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691</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952</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504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552</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1056</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116</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407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523</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339</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464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803</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04"/>
                  </a:ext>
                </a:extLst>
              </a:tr>
              <a:tr h="29074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r>
                        <a:rPr lang="en-US" sz="900" u="none" strike="noStrike">
                          <a:effectLst/>
                          <a:latin typeface="Times New Roman" panose="02020603050405020304" pitchFamily="18" charset="0"/>
                          <a:cs typeface="Times New Roman" panose="02020603050405020304" pitchFamily="18" charset="0"/>
                        </a:rPr>
                        <a:t>Pekon (west)</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253</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682</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935</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573</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612</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1185</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253</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654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907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608</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663</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1271</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05"/>
                  </a:ext>
                </a:extLst>
              </a:tr>
              <a:tr h="29074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5</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r>
                        <a:rPr lang="en-US" sz="900" u="none" strike="noStrike">
                          <a:effectLst/>
                          <a:latin typeface="Times New Roman" panose="02020603050405020304" pitchFamily="18" charset="0"/>
                          <a:cs typeface="Times New Roman" panose="02020603050405020304" pitchFamily="18" charset="0"/>
                        </a:rPr>
                        <a:t>Taunggyi</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95</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429</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524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257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329</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586</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196</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678</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874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474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579</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1053</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06"/>
                  </a:ext>
                </a:extLst>
              </a:tr>
              <a:tr h="29074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r>
                        <a:rPr lang="en-US" sz="900" u="none" strike="noStrike">
                          <a:effectLst/>
                          <a:latin typeface="Times New Roman" panose="02020603050405020304" pitchFamily="18" charset="0"/>
                          <a:cs typeface="Times New Roman" panose="02020603050405020304" pitchFamily="18" charset="0"/>
                        </a:rPr>
                        <a:t>Nyaung Shwe</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182</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615</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797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296</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353</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649</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141</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550</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691</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977</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1060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2037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07"/>
                  </a:ext>
                </a:extLst>
              </a:tr>
              <a:tr h="29074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r>
                        <a:rPr lang="en-US" sz="900" u="none" strike="noStrike">
                          <a:effectLst/>
                          <a:latin typeface="Times New Roman" panose="02020603050405020304" pitchFamily="18" charset="0"/>
                          <a:cs typeface="Times New Roman" panose="02020603050405020304" pitchFamily="18" charset="0"/>
                        </a:rPr>
                        <a:t>Salin &amp; Sin Phyu Kyun</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449</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493</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177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189</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366</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66</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948</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1014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546</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673</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1219</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08"/>
                  </a:ext>
                </a:extLst>
              </a:tr>
              <a:tr h="290743">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8</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r>
                        <a:rPr lang="en-US" sz="900" u="none" strike="noStrike">
                          <a:effectLst/>
                          <a:latin typeface="Times New Roman" panose="02020603050405020304" pitchFamily="18" charset="0"/>
                          <a:cs typeface="Times New Roman" panose="02020603050405020304" pitchFamily="18" charset="0"/>
                        </a:rPr>
                        <a:t>Shwe Bo &amp; Mon Ywa</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266</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898</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1164</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470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478</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948</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130</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786</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916</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495</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502</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997</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09"/>
                  </a:ext>
                </a:extLst>
              </a:tr>
              <a:tr h="290743">
                <a:tc gridSpan="2">
                  <a:txBody>
                    <a:bodyPr/>
                    <a:lstStyle/>
                    <a:p>
                      <a:pPr algn="ctr" fontAlgn="ctr"/>
                      <a:r>
                        <a:rPr lang="en-US" sz="900" u="none" strike="noStrike">
                          <a:effectLst/>
                          <a:latin typeface="Times New Roman" panose="02020603050405020304" pitchFamily="18" charset="0"/>
                          <a:cs typeface="Times New Roman" panose="02020603050405020304" pitchFamily="18" charset="0"/>
                        </a:rPr>
                        <a:t>Total</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hMerge="1">
                  <a:txBody>
                    <a:bodyPr/>
                    <a:lstStyle/>
                    <a:p>
                      <a:endParaRPr lang="en-US"/>
                    </a:p>
                  </a:txBody>
                  <a:tcP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1529</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5035</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6564</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3235</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3480</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6715</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1134</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4711</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5845</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4095</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4679</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8774</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10"/>
                  </a:ext>
                </a:extLst>
              </a:tr>
              <a:tr h="220749">
                <a:tc>
                  <a:txBody>
                    <a:bodyPr/>
                    <a:lstStyle/>
                    <a:p>
                      <a:pPr algn="ctr" fontAlgn="ct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r>
                        <a:rPr lang="en-US" sz="900" u="none" strike="noStrike">
                          <a:effectLst/>
                          <a:latin typeface="Times New Roman" panose="02020603050405020304" pitchFamily="18" charset="0"/>
                          <a:cs typeface="Times New Roman" panose="02020603050405020304" pitchFamily="18" charset="0"/>
                        </a:rPr>
                        <a:t>Target</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l" fontAlgn="ct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 </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84" marR="5384" marT="5384"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9714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066800"/>
            <a:ext cx="6400800" cy="685800"/>
          </a:xfrm>
        </p:spPr>
        <p:txBody>
          <a:bodyPr>
            <a:noAutofit/>
          </a:bodyPr>
          <a:lstStyle/>
          <a:p>
            <a:r>
              <a:rPr lang="en-US" sz="2000" b="1" dirty="0"/>
              <a:t>Achievement </a:t>
            </a:r>
            <a:br>
              <a:rPr lang="en-US" sz="2000" b="1" dirty="0"/>
            </a:br>
            <a:r>
              <a:rPr lang="en-US" sz="2000" b="1" dirty="0"/>
              <a:t>Case Management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3302464"/>
              </p:ext>
            </p:extLst>
          </p:nvPr>
        </p:nvGraphicFramePr>
        <p:xfrm>
          <a:off x="1600200" y="2819400"/>
          <a:ext cx="5867400" cy="3270249"/>
        </p:xfrm>
        <a:graphic>
          <a:graphicData uri="http://schemas.openxmlformats.org/drawingml/2006/table">
            <a:tbl>
              <a:tblPr>
                <a:tableStyleId>{5C22544A-7EE6-4342-B048-85BDC9FD1C3A}</a:tableStyleId>
              </a:tblPr>
              <a:tblGrid>
                <a:gridCol w="6223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311091">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No</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State</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Township</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Boy</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Girl</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Total</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0"/>
                  </a:ext>
                </a:extLst>
              </a:tr>
              <a:tr h="311091">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err="1">
                          <a:effectLst/>
                          <a:latin typeface="Times New Roman" panose="02020603050405020304" pitchFamily="18" charset="0"/>
                          <a:cs typeface="Times New Roman" panose="02020603050405020304" pitchFamily="18" charset="0"/>
                        </a:rPr>
                        <a:t>Kayah</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dirty="0" err="1">
                          <a:effectLst/>
                          <a:latin typeface="Times New Roman" panose="02020603050405020304" pitchFamily="18" charset="0"/>
                          <a:cs typeface="Times New Roman" panose="02020603050405020304" pitchFamily="18" charset="0"/>
                        </a:rPr>
                        <a:t>Deemawso</a:t>
                      </a:r>
                      <a:r>
                        <a:rPr lang="en-US" sz="1100" u="none" strike="noStrike" dirty="0">
                          <a:effectLst/>
                          <a:latin typeface="Times New Roman" panose="02020603050405020304" pitchFamily="18" charset="0"/>
                          <a:cs typeface="Times New Roman" panose="02020603050405020304" pitchFamily="18" charset="0"/>
                        </a:rPr>
                        <a:t> (east)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1"/>
                  </a:ext>
                </a:extLst>
              </a:tr>
              <a:tr h="311091">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Kayah</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dirty="0" err="1">
                          <a:effectLst/>
                          <a:latin typeface="Times New Roman" panose="02020603050405020304" pitchFamily="18" charset="0"/>
                          <a:cs typeface="Times New Roman" panose="02020603050405020304" pitchFamily="18" charset="0"/>
                        </a:rPr>
                        <a:t>Deemawso</a:t>
                      </a:r>
                      <a:r>
                        <a:rPr lang="en-US" sz="1100" u="none" strike="noStrike" dirty="0">
                          <a:effectLst/>
                          <a:latin typeface="Times New Roman" panose="02020603050405020304" pitchFamily="18" charset="0"/>
                          <a:cs typeface="Times New Roman" panose="02020603050405020304" pitchFamily="18" charset="0"/>
                        </a:rPr>
                        <a:t> (west)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2"/>
                  </a:ext>
                </a:extLst>
              </a:tr>
              <a:tr h="311091">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Kayah</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dirty="0" err="1">
                          <a:effectLst/>
                          <a:latin typeface="Times New Roman" panose="02020603050405020304" pitchFamily="18" charset="0"/>
                          <a:cs typeface="Times New Roman" panose="02020603050405020304" pitchFamily="18" charset="0"/>
                        </a:rPr>
                        <a:t>Hpruso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12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3"/>
                  </a:ext>
                </a:extLst>
              </a:tr>
              <a:tr h="311091">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Shan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dirty="0" err="1">
                          <a:effectLst/>
                          <a:latin typeface="Times New Roman" panose="02020603050405020304" pitchFamily="18" charset="0"/>
                          <a:cs typeface="Times New Roman" panose="02020603050405020304" pitchFamily="18" charset="0"/>
                        </a:rPr>
                        <a:t>Pekon</a:t>
                      </a:r>
                      <a:r>
                        <a:rPr lang="en-US" sz="1100" u="none" strike="noStrike" dirty="0">
                          <a:effectLst/>
                          <a:latin typeface="Times New Roman" panose="02020603050405020304" pitchFamily="18" charset="0"/>
                          <a:cs typeface="Times New Roman" panose="02020603050405020304" pitchFamily="18" charset="0"/>
                        </a:rPr>
                        <a:t> (west)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4"/>
                  </a:ext>
                </a:extLst>
              </a:tr>
              <a:tr h="311091">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Shan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dirty="0">
                          <a:effectLst/>
                          <a:latin typeface="Times New Roman" panose="02020603050405020304" pitchFamily="18" charset="0"/>
                          <a:cs typeface="Times New Roman" panose="02020603050405020304" pitchFamily="18" charset="0"/>
                        </a:rPr>
                        <a:t>Taunggyi</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5"/>
                  </a:ext>
                </a:extLst>
              </a:tr>
              <a:tr h="311091">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Shan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dirty="0" err="1">
                          <a:effectLst/>
                          <a:latin typeface="Times New Roman" panose="02020603050405020304" pitchFamily="18" charset="0"/>
                          <a:cs typeface="Times New Roman" panose="02020603050405020304" pitchFamily="18" charset="0"/>
                        </a:rPr>
                        <a:t>Nyaung</a:t>
                      </a:r>
                      <a:r>
                        <a:rPr lang="en-US" sz="1100" u="none" strike="noStrike" dirty="0">
                          <a:effectLst/>
                          <a:latin typeface="Times New Roman" panose="02020603050405020304" pitchFamily="18" charset="0"/>
                          <a:cs typeface="Times New Roman" panose="02020603050405020304" pitchFamily="18" charset="0"/>
                        </a:rPr>
                        <a:t> </a:t>
                      </a:r>
                      <a:r>
                        <a:rPr lang="en-US" sz="1100" u="none" strike="noStrike" dirty="0" err="1">
                          <a:effectLst/>
                          <a:latin typeface="Times New Roman" panose="02020603050405020304" pitchFamily="18" charset="0"/>
                          <a:cs typeface="Times New Roman" panose="02020603050405020304" pitchFamily="18" charset="0"/>
                        </a:rPr>
                        <a:t>Shwe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6"/>
                  </a:ext>
                </a:extLst>
              </a:tr>
              <a:tr h="311091">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Magway</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dirty="0" err="1">
                          <a:effectLst/>
                          <a:latin typeface="Times New Roman" panose="02020603050405020304" pitchFamily="18" charset="0"/>
                          <a:cs typeface="Times New Roman" panose="02020603050405020304" pitchFamily="18" charset="0"/>
                        </a:rPr>
                        <a:t>Salin</a:t>
                      </a:r>
                      <a:r>
                        <a:rPr lang="en-US" sz="1100" u="none" strike="noStrike" dirty="0">
                          <a:effectLst/>
                          <a:latin typeface="Times New Roman" panose="02020603050405020304" pitchFamily="18" charset="0"/>
                          <a:cs typeface="Times New Roman" panose="02020603050405020304" pitchFamily="18" charset="0"/>
                        </a:rPr>
                        <a:t> &amp; Sin </a:t>
                      </a:r>
                      <a:r>
                        <a:rPr lang="en-US" sz="1100" u="none" strike="noStrike" dirty="0" err="1">
                          <a:effectLst/>
                          <a:latin typeface="Times New Roman" panose="02020603050405020304" pitchFamily="18" charset="0"/>
                          <a:cs typeface="Times New Roman" panose="02020603050405020304" pitchFamily="18" charset="0"/>
                        </a:rPr>
                        <a:t>Phyu</a:t>
                      </a:r>
                      <a:r>
                        <a:rPr lang="en-US" sz="1100" u="none" strike="noStrike" dirty="0">
                          <a:effectLst/>
                          <a:latin typeface="Times New Roman" panose="02020603050405020304" pitchFamily="18" charset="0"/>
                          <a:cs typeface="Times New Roman" panose="02020603050405020304" pitchFamily="18" charset="0"/>
                        </a:rPr>
                        <a:t> </a:t>
                      </a:r>
                      <a:r>
                        <a:rPr lang="en-US" sz="1100" u="none" strike="noStrike" dirty="0" err="1">
                          <a:effectLst/>
                          <a:latin typeface="Times New Roman" panose="02020603050405020304" pitchFamily="18" charset="0"/>
                          <a:cs typeface="Times New Roman" panose="02020603050405020304" pitchFamily="18" charset="0"/>
                        </a:rPr>
                        <a:t>Kyun</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7"/>
                  </a:ext>
                </a:extLst>
              </a:tr>
              <a:tr h="311091">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Sagaing</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ctr"/>
                      <a:r>
                        <a:rPr lang="en-US" sz="1100" u="none" strike="noStrike">
                          <a:effectLst/>
                          <a:latin typeface="Times New Roman" panose="02020603050405020304" pitchFamily="18" charset="0"/>
                          <a:cs typeface="Times New Roman" panose="02020603050405020304" pitchFamily="18" charset="0"/>
                        </a:rPr>
                        <a:t>Shwe Bo &amp; Mon Ywa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8"/>
                  </a:ext>
                </a:extLst>
              </a:tr>
              <a:tr h="470430">
                <a:tc gridSpan="3">
                  <a:txBody>
                    <a:bodyPr/>
                    <a:lstStyle/>
                    <a:p>
                      <a:pPr algn="ctr" fontAlgn="ctr"/>
                      <a:r>
                        <a:rPr lang="en-US" sz="1100" u="none" strike="noStrike">
                          <a:effectLst/>
                          <a:latin typeface="Times New Roman" panose="02020603050405020304" pitchFamily="18" charset="0"/>
                          <a:cs typeface="Times New Roman" panose="02020603050405020304" pitchFamily="18" charset="0"/>
                        </a:rPr>
                        <a:t>Total</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33</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a:effectLst/>
                          <a:latin typeface="Times New Roman" panose="02020603050405020304" pitchFamily="18" charset="0"/>
                          <a:cs typeface="Times New Roman" panose="02020603050405020304" pitchFamily="18" charset="0"/>
                        </a:rPr>
                        <a:t>32</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65</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3423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914400"/>
            <a:ext cx="6400800" cy="685800"/>
          </a:xfrm>
        </p:spPr>
        <p:txBody>
          <a:bodyPr>
            <a:normAutofit/>
          </a:bodyPr>
          <a:lstStyle/>
          <a:p>
            <a:r>
              <a:rPr lang="en-US" dirty="0"/>
              <a:t>Challenges</a:t>
            </a:r>
          </a:p>
        </p:txBody>
      </p:sp>
      <p:sp>
        <p:nvSpPr>
          <p:cNvPr id="2" name="Content Placeholder 1"/>
          <p:cNvSpPr>
            <a:spLocks noGrp="1"/>
          </p:cNvSpPr>
          <p:nvPr>
            <p:ph idx="1"/>
          </p:nvPr>
        </p:nvSpPr>
        <p:spPr>
          <a:xfrm>
            <a:off x="990600" y="1676400"/>
            <a:ext cx="7408333" cy="4343400"/>
          </a:xfrm>
        </p:spPr>
        <p:txBody>
          <a:bodyPr>
            <a:normAutofit/>
          </a:bodyPr>
          <a:lstStyle/>
          <a:p>
            <a:pPr lvl="0"/>
            <a:r>
              <a:rPr lang="en-US" dirty="0"/>
              <a:t>Daily maneuvering of fighter jets, airstrikes, artillery shelling and displacement increased.</a:t>
            </a:r>
          </a:p>
          <a:p>
            <a:pPr lvl="0"/>
            <a:r>
              <a:rPr lang="en-US" dirty="0"/>
              <a:t>Fighting increased due to open season without rain, resulted in the increase of IDPs from Moe Bye, SSS side moving into </a:t>
            </a:r>
            <a:r>
              <a:rPr lang="en-US" dirty="0" err="1"/>
              <a:t>Kayah</a:t>
            </a:r>
            <a:r>
              <a:rPr lang="en-US" dirty="0"/>
              <a:t> state side.</a:t>
            </a:r>
          </a:p>
          <a:p>
            <a:pPr lvl="0"/>
            <a:r>
              <a:rPr lang="en-US" dirty="0"/>
              <a:t>Transportation and communication have become more difficult</a:t>
            </a:r>
          </a:p>
          <a:p>
            <a:pPr lvl="0"/>
            <a:r>
              <a:rPr lang="en-US" dirty="0"/>
              <a:t>As displacement period prolonged, needs of IDPs increased in terms of Education, health and livelihood.</a:t>
            </a:r>
          </a:p>
          <a:p>
            <a:pPr lvl="0"/>
            <a:r>
              <a:rPr lang="en-US" dirty="0"/>
              <a:t>Food shortage,  lack of job opportunity, increase of commodity prices</a:t>
            </a:r>
          </a:p>
          <a:p>
            <a:pPr lvl="0"/>
            <a:r>
              <a:rPr lang="en-US" dirty="0"/>
              <a:t>Activities are hampered by resume fighting in open season</a:t>
            </a:r>
          </a:p>
          <a:p>
            <a:pPr lvl="0"/>
            <a:endParaRPr lang="en-US" dirty="0"/>
          </a:p>
          <a:p>
            <a:pPr lvl="0"/>
            <a:endParaRPr lang="en-US" dirty="0"/>
          </a:p>
          <a:p>
            <a:pPr lvl="0"/>
            <a:endParaRPr lang="en-US" dirty="0"/>
          </a:p>
          <a:p>
            <a:endParaRPr lang="en-US" dirty="0"/>
          </a:p>
        </p:txBody>
      </p:sp>
    </p:spTree>
    <p:extLst>
      <p:ext uri="{BB962C8B-B14F-4D97-AF65-F5344CB8AC3E}">
        <p14:creationId xmlns:p14="http://schemas.microsoft.com/office/powerpoint/2010/main" val="43742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Challenges</a:t>
            </a:r>
          </a:p>
        </p:txBody>
      </p:sp>
      <p:sp>
        <p:nvSpPr>
          <p:cNvPr id="2" name="Content Placeholder 1"/>
          <p:cNvSpPr>
            <a:spLocks noGrp="1"/>
          </p:cNvSpPr>
          <p:nvPr>
            <p:ph idx="1"/>
          </p:nvPr>
        </p:nvSpPr>
        <p:spPr/>
        <p:txBody>
          <a:bodyPr>
            <a:normAutofit fontScale="85000" lnSpcReduction="10000"/>
          </a:bodyPr>
          <a:lstStyle/>
          <a:p>
            <a:pPr lvl="0"/>
            <a:r>
              <a:rPr lang="en-US" dirty="0"/>
              <a:t>Local Administration instructed the IDP camp committee to return to their original places by the end of February.</a:t>
            </a:r>
          </a:p>
          <a:p>
            <a:pPr lvl="0"/>
            <a:r>
              <a:rPr lang="en-US" dirty="0"/>
              <a:t>Even though the IDPs want to return, they have no more home or , it is not safe to return</a:t>
            </a:r>
          </a:p>
          <a:p>
            <a:pPr lvl="0"/>
            <a:r>
              <a:rPr lang="en-US" dirty="0"/>
              <a:t>Difficulty in IDP camps has increased due to fund collection, population data collection and seizure of people to serve in MAF as set by conscription law.</a:t>
            </a:r>
          </a:p>
          <a:p>
            <a:pPr lvl="0"/>
            <a:r>
              <a:rPr lang="en-US" dirty="0"/>
              <a:t> Check point gates increased and communication cut off time extended.</a:t>
            </a:r>
          </a:p>
          <a:p>
            <a:pPr lvl="0"/>
            <a:r>
              <a:rPr lang="en-US" dirty="0"/>
              <a:t>Staff with documents become stressful when passed by the check points</a:t>
            </a:r>
          </a:p>
          <a:p>
            <a:endParaRPr lang="en-US" dirty="0"/>
          </a:p>
        </p:txBody>
      </p:sp>
    </p:spTree>
    <p:extLst>
      <p:ext uri="{BB962C8B-B14F-4D97-AF65-F5344CB8AC3E}">
        <p14:creationId xmlns:p14="http://schemas.microsoft.com/office/powerpoint/2010/main" val="771744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Challenges</a:t>
            </a:r>
          </a:p>
        </p:txBody>
      </p:sp>
      <p:sp>
        <p:nvSpPr>
          <p:cNvPr id="2" name="Content Placeholder 1"/>
          <p:cNvSpPr>
            <a:spLocks noGrp="1"/>
          </p:cNvSpPr>
          <p:nvPr>
            <p:ph idx="1"/>
          </p:nvPr>
        </p:nvSpPr>
        <p:spPr/>
        <p:txBody>
          <a:bodyPr>
            <a:normAutofit fontScale="85000" lnSpcReduction="10000"/>
          </a:bodyPr>
          <a:lstStyle/>
          <a:p>
            <a:pPr lvl="0"/>
            <a:r>
              <a:rPr lang="en-US" dirty="0"/>
              <a:t>Unusual check points were found frequently on the way to projected villages.</a:t>
            </a:r>
          </a:p>
          <a:p>
            <a:pPr lvl="0"/>
            <a:r>
              <a:rPr lang="en-US" dirty="0"/>
              <a:t>Staff are at risk as the check points used to open up materials and documents, .</a:t>
            </a:r>
          </a:p>
          <a:p>
            <a:pPr lvl="0"/>
            <a:r>
              <a:rPr lang="en-US" dirty="0"/>
              <a:t>For some villages the staff is concern for gathering of people to conduct activities.</a:t>
            </a:r>
          </a:p>
          <a:p>
            <a:pPr lvl="0"/>
            <a:r>
              <a:rPr lang="en-US" dirty="0"/>
              <a:t>It is riskier for the male staff and male volunteer to travel into the field.</a:t>
            </a:r>
          </a:p>
          <a:p>
            <a:pPr lvl="0"/>
            <a:r>
              <a:rPr lang="en-US" dirty="0"/>
              <a:t>Difficult to buy the items required for project implementation </a:t>
            </a:r>
          </a:p>
          <a:p>
            <a:pPr lvl="0"/>
            <a:r>
              <a:rPr lang="en-US" dirty="0"/>
              <a:t>Frequent fighting in the  projected area is a challenge to travel</a:t>
            </a:r>
          </a:p>
          <a:p>
            <a:endParaRPr lang="en-US" dirty="0"/>
          </a:p>
        </p:txBody>
      </p:sp>
    </p:spTree>
    <p:extLst>
      <p:ext uri="{BB962C8B-B14F-4D97-AF65-F5344CB8AC3E}">
        <p14:creationId xmlns:p14="http://schemas.microsoft.com/office/powerpoint/2010/main" val="320696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Although </a:t>
            </a:r>
            <a:r>
              <a:rPr lang="en-US" sz="2400" dirty="0" err="1">
                <a:latin typeface="Times New Roman" panose="02020603050405020304" pitchFamily="18" charset="0"/>
                <a:cs typeface="Times New Roman" panose="02020603050405020304" pitchFamily="18" charset="0"/>
              </a:rPr>
              <a:t>Nyein</a:t>
            </a:r>
            <a:r>
              <a:rPr lang="en-US" sz="2400" dirty="0">
                <a:latin typeface="Times New Roman" panose="02020603050405020304" pitchFamily="18" charset="0"/>
                <a:cs typeface="Times New Roman" panose="02020603050405020304" pitchFamily="18" charset="0"/>
              </a:rPr>
              <a:t> Chan Metta (</a:t>
            </a:r>
            <a:r>
              <a:rPr lang="en-US" sz="2400" dirty="0" err="1">
                <a:latin typeface="Times New Roman" panose="02020603050405020304" pitchFamily="18" charset="0"/>
                <a:cs typeface="Times New Roman" panose="02020603050405020304" pitchFamily="18" charset="0"/>
              </a:rPr>
              <a:t>RfP</a:t>
            </a:r>
            <a:r>
              <a:rPr lang="en-US" sz="2400" dirty="0">
                <a:latin typeface="Times New Roman" panose="02020603050405020304" pitchFamily="18" charset="0"/>
                <a:cs typeface="Times New Roman" panose="02020603050405020304" pitchFamily="18" charset="0"/>
              </a:rPr>
              <a:t>-M) have difficulty and challenges, we try our best to reach more and more to the community. Please support and pray for us.</a:t>
            </a:r>
          </a:p>
          <a:p>
            <a:pPr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45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Thank You Cartoon Images – Browse 66,475 Stock Photos, Vectors, and Video |  Adobe Stoc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477000" cy="4495800"/>
          </a:xfrm>
          <a:prstGeom prst="rect">
            <a:avLst/>
          </a:prstGeom>
          <a:noFill/>
          <a:ln>
            <a:noFill/>
          </a:ln>
        </p:spPr>
      </p:pic>
    </p:spTree>
    <p:extLst>
      <p:ext uri="{BB962C8B-B14F-4D97-AF65-F5344CB8AC3E}">
        <p14:creationId xmlns:p14="http://schemas.microsoft.com/office/powerpoint/2010/main" val="287087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Basic Principle</a:t>
            </a:r>
          </a:p>
        </p:txBody>
      </p:sp>
      <p:sp>
        <p:nvSpPr>
          <p:cNvPr id="3" name="Content Placeholder 2"/>
          <p:cNvSpPr>
            <a:spLocks noGrp="1"/>
          </p:cNvSpPr>
          <p:nvPr>
            <p:ph idx="1"/>
          </p:nvPr>
        </p:nvSpPr>
        <p:spPr>
          <a:xfrm>
            <a:off x="1371600" y="2514600"/>
            <a:ext cx="6400800" cy="2743201"/>
          </a:xfrm>
        </p:spPr>
        <p:txBody>
          <a:bodyPr>
            <a:normAutofit fontScale="92500" lnSpcReduction="20000"/>
          </a:bodyPr>
          <a:lstStyle/>
          <a:p>
            <a:pPr indent="0">
              <a:buNone/>
            </a:pPr>
            <a:endParaRPr lang="en-US" dirty="0"/>
          </a:p>
          <a:p>
            <a:r>
              <a:rPr lang="en-US" dirty="0"/>
              <a:t> Respect religious differences</a:t>
            </a:r>
          </a:p>
          <a:p>
            <a:r>
              <a:rPr lang="en-US" dirty="0"/>
              <a:t> Act on deeply held and widely shared values</a:t>
            </a:r>
          </a:p>
          <a:p>
            <a:r>
              <a:rPr lang="en-US" dirty="0"/>
              <a:t> Preserve the identity of each religious community</a:t>
            </a:r>
          </a:p>
          <a:p>
            <a:r>
              <a:rPr lang="en-US" dirty="0"/>
              <a:t> Honor the different ways religious communities are organized</a:t>
            </a:r>
          </a:p>
          <a:p>
            <a:r>
              <a:rPr lang="en-US" dirty="0"/>
              <a:t> Link local, regional and national religious and multi-religious structures</a:t>
            </a:r>
          </a:p>
        </p:txBody>
      </p:sp>
    </p:spTree>
    <p:extLst>
      <p:ext uri="{BB962C8B-B14F-4D97-AF65-F5344CB8AC3E}">
        <p14:creationId xmlns:p14="http://schemas.microsoft.com/office/powerpoint/2010/main" val="247320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400800" cy="838200"/>
          </a:xfrm>
        </p:spPr>
        <p:txBody>
          <a:bodyPr>
            <a:normAutofit/>
          </a:bodyPr>
          <a:lstStyle/>
          <a:p>
            <a:pPr algn="l"/>
            <a:r>
              <a:rPr lang="en-US" dirty="0"/>
              <a:t>About us</a:t>
            </a:r>
          </a:p>
        </p:txBody>
      </p:sp>
      <p:sp>
        <p:nvSpPr>
          <p:cNvPr id="3" name="Content Placeholder 2"/>
          <p:cNvSpPr>
            <a:spLocks noGrp="1"/>
          </p:cNvSpPr>
          <p:nvPr>
            <p:ph idx="1"/>
          </p:nvPr>
        </p:nvSpPr>
        <p:spPr>
          <a:xfrm>
            <a:off x="1371600" y="1752600"/>
            <a:ext cx="6400800" cy="3048001"/>
          </a:xfrm>
        </p:spPr>
        <p:txBody>
          <a:bodyPr>
            <a:noAutofit/>
          </a:bodyPr>
          <a:lstStyle/>
          <a:p>
            <a:pPr algn="just"/>
            <a:r>
              <a:rPr lang="en-US" sz="1050" dirty="0">
                <a:solidFill>
                  <a:srgbClr val="444444"/>
                </a:solidFill>
                <a:latin typeface="Poppins" panose="020B0502040204020203" pitchFamily="2" charset="0"/>
              </a:rPr>
              <a:t>In June 2012, religious communities in Myanmar came together to form </a:t>
            </a:r>
            <a:r>
              <a:rPr lang="en-US" sz="1050" i="1" dirty="0">
                <a:solidFill>
                  <a:srgbClr val="444444"/>
                </a:solidFill>
                <a:latin typeface="Poppins" panose="020B0502040204020203" pitchFamily="2" charset="0"/>
              </a:rPr>
              <a:t>Religion</a:t>
            </a:r>
            <a:r>
              <a:rPr lang="en-US" sz="1050" dirty="0">
                <a:solidFill>
                  <a:srgbClr val="444444"/>
                </a:solidFill>
                <a:latin typeface="Poppins" panose="020B0502040204020203" pitchFamily="2" charset="0"/>
              </a:rPr>
              <a:t>s for Peace - Myanmar (</a:t>
            </a:r>
            <a:r>
              <a:rPr lang="en-US" sz="1050" dirty="0" err="1">
                <a:solidFill>
                  <a:srgbClr val="444444"/>
                </a:solidFill>
                <a:latin typeface="Poppins" panose="020B0502040204020203" pitchFamily="2" charset="0"/>
              </a:rPr>
              <a:t>RfP</a:t>
            </a:r>
            <a:r>
              <a:rPr lang="en-US" sz="1050" dirty="0">
                <a:solidFill>
                  <a:srgbClr val="444444"/>
                </a:solidFill>
                <a:latin typeface="Poppins" panose="020B0502040204020203" pitchFamily="2" charset="0"/>
              </a:rPr>
              <a:t>-M) as the country first full-fledged representative and action-oriented interreligious body for reconciliation, peace and development. </a:t>
            </a:r>
            <a:r>
              <a:rPr lang="en-US" sz="1050" dirty="0" err="1">
                <a:solidFill>
                  <a:srgbClr val="444444"/>
                </a:solidFill>
                <a:latin typeface="Poppins" panose="020B0502040204020203" pitchFamily="2" charset="0"/>
              </a:rPr>
              <a:t>RfP</a:t>
            </a:r>
            <a:r>
              <a:rPr lang="en-US" sz="1050" dirty="0">
                <a:solidFill>
                  <a:srgbClr val="444444"/>
                </a:solidFill>
                <a:latin typeface="Poppins" panose="020B0502040204020203" pitchFamily="2" charset="0"/>
              </a:rPr>
              <a:t>-M brings together all of the four major religions of Myanmar; Buddhism, Christianity, Islam and Hinduism and was officially inaugurated in September 2012.RfP-Myanmar is one of Religions for Peace’s 90 National Affiliates. </a:t>
            </a:r>
            <a:r>
              <a:rPr lang="en-US" sz="1050" dirty="0" err="1">
                <a:solidFill>
                  <a:srgbClr val="444444"/>
                </a:solidFill>
                <a:latin typeface="Poppins" panose="020B0502040204020203" pitchFamily="2" charset="0"/>
              </a:rPr>
              <a:t>RfP</a:t>
            </a:r>
            <a:r>
              <a:rPr lang="en-US" sz="1050" dirty="0">
                <a:solidFill>
                  <a:srgbClr val="444444"/>
                </a:solidFill>
                <a:latin typeface="Poppins" panose="020B0502040204020203" pitchFamily="2" charset="0"/>
              </a:rPr>
              <a:t>-M consists of Myanmar historic religious traditions and organizations including the </a:t>
            </a:r>
            <a:r>
              <a:rPr lang="en-US" sz="1050" dirty="0" err="1">
                <a:solidFill>
                  <a:srgbClr val="444444"/>
                </a:solidFill>
                <a:latin typeface="Poppins" panose="020B0502040204020203" pitchFamily="2" charset="0"/>
              </a:rPr>
              <a:t>Sitagu</a:t>
            </a:r>
            <a:r>
              <a:rPr lang="en-US" sz="1050" dirty="0">
                <a:solidFill>
                  <a:srgbClr val="444444"/>
                </a:solidFill>
                <a:latin typeface="Poppins" panose="020B0502040204020203" pitchFamily="2" charset="0"/>
              </a:rPr>
              <a:t> International Buddhist Academy; the </a:t>
            </a:r>
            <a:r>
              <a:rPr lang="en-US" sz="1050" dirty="0" err="1">
                <a:solidFill>
                  <a:srgbClr val="444444"/>
                </a:solidFill>
                <a:latin typeface="Poppins" panose="020B0502040204020203" pitchFamily="2" charset="0"/>
              </a:rPr>
              <a:t>Ratana</a:t>
            </a:r>
            <a:r>
              <a:rPr lang="en-US" sz="1050" dirty="0">
                <a:solidFill>
                  <a:srgbClr val="444444"/>
                </a:solidFill>
                <a:latin typeface="Poppins" panose="020B0502040204020203" pitchFamily="2" charset="0"/>
              </a:rPr>
              <a:t> Metta Organization (Buddhist); the Myanmar Council of Churches (MCC); the Catholic Church; the </a:t>
            </a:r>
            <a:r>
              <a:rPr lang="en-US" sz="1050" dirty="0" err="1">
                <a:solidFill>
                  <a:srgbClr val="444444"/>
                </a:solidFill>
                <a:latin typeface="Poppins" panose="020B0502040204020203" pitchFamily="2" charset="0"/>
              </a:rPr>
              <a:t>Sanatan</a:t>
            </a:r>
            <a:r>
              <a:rPr lang="en-US" sz="1050" dirty="0">
                <a:solidFill>
                  <a:srgbClr val="444444"/>
                </a:solidFill>
                <a:latin typeface="Poppins" panose="020B0502040204020203" pitchFamily="2" charset="0"/>
              </a:rPr>
              <a:t> Hindu Organization in Myanmar; and the Islamic Centre of Myanmar. </a:t>
            </a:r>
            <a:r>
              <a:rPr lang="en-US" sz="1050" dirty="0" err="1">
                <a:solidFill>
                  <a:srgbClr val="444444"/>
                </a:solidFill>
                <a:latin typeface="Poppins" panose="020B0502040204020203" pitchFamily="2" charset="0"/>
              </a:rPr>
              <a:t>RfP</a:t>
            </a:r>
            <a:r>
              <a:rPr lang="en-US" sz="1050" dirty="0">
                <a:solidFill>
                  <a:srgbClr val="444444"/>
                </a:solidFill>
                <a:latin typeface="Poppins" panose="020B0502040204020203" pitchFamily="2" charset="0"/>
              </a:rPr>
              <a:t>-M works at the national, regional and local levels and capitalizes on each organization ability to mobilize its existing infrastructure of thousands of local congregations. It offers a platform for religious leaders on joint advocacy, coordinated program response and training, mobilization of local communities around issues of public concern and for channeling resources through local congregations and other faith groups.</a:t>
            </a:r>
          </a:p>
          <a:p>
            <a:endParaRPr lang="en-US" sz="1050" dirty="0"/>
          </a:p>
        </p:txBody>
      </p:sp>
    </p:spTree>
    <p:extLst>
      <p:ext uri="{BB962C8B-B14F-4D97-AF65-F5344CB8AC3E}">
        <p14:creationId xmlns:p14="http://schemas.microsoft.com/office/powerpoint/2010/main" val="59905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W</a:t>
            </a:r>
            <a:r>
              <a:rPr lang="en-US" sz="2800" dirty="0" err="1"/>
              <a:t>o</a:t>
            </a:r>
            <a:r>
              <a:rPr lang="en-US" dirty="0" err="1"/>
              <a:t>fn</a:t>
            </a:r>
            <a:r>
              <a:rPr lang="en-US" dirty="0"/>
              <a:t> gathering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362200"/>
            <a:ext cx="3469481" cy="3048000"/>
          </a:xfrm>
        </p:spPr>
      </p:pic>
      <p:pic>
        <p:nvPicPr>
          <p:cNvPr id="3074" name="Picture 2" descr="D:\2024-2025 file\Daw Yin Yin Maw\WoFN Women La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362200"/>
            <a:ext cx="4118113" cy="308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4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066800"/>
            <a:ext cx="7239000" cy="1143000"/>
          </a:xfrm>
        </p:spPr>
        <p:txBody>
          <a:bodyPr>
            <a:normAutofit/>
          </a:bodyPr>
          <a:lstStyle/>
          <a:p>
            <a:r>
              <a:rPr lang="en-US" sz="2400" b="1" dirty="0"/>
              <a:t>Conflict Transformation Workshop </a:t>
            </a:r>
            <a:r>
              <a:rPr lang="en-US" sz="2400" b="1" dirty="0">
                <a:latin typeface="Times New Roman" panose="02020603050405020304" pitchFamily="18" charset="0"/>
                <a:cs typeface="Times New Roman" panose="02020603050405020304" pitchFamily="18" charset="0"/>
              </a:rPr>
              <a:t>25.9.2024</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2286000"/>
            <a:ext cx="5943600" cy="345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339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143000"/>
            <a:ext cx="6400800" cy="990600"/>
          </a:xfrm>
        </p:spPr>
        <p:txBody>
          <a:bodyPr>
            <a:normAutofit fontScale="90000"/>
          </a:bodyPr>
          <a:lstStyle/>
          <a:p>
            <a:r>
              <a:rPr lang="en-US" dirty="0"/>
              <a:t>16 Day Activism</a:t>
            </a:r>
            <a:br>
              <a:rPr lang="en-US" dirty="0"/>
            </a:br>
            <a:r>
              <a:rPr lang="en-US" dirty="0">
                <a:latin typeface="Times New Roman" panose="02020603050405020304" pitchFamily="18" charset="0"/>
                <a:cs typeface="Times New Roman" panose="02020603050405020304" pitchFamily="18" charset="0"/>
              </a:rPr>
              <a:t>25.11.2024</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2362200"/>
            <a:ext cx="6324600"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65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latin typeface="Times New Roman" panose="02020603050405020304" pitchFamily="18" charset="0"/>
                <a:cs typeface="Times New Roman" panose="02020603050405020304" pitchFamily="18" charset="0"/>
              </a:rPr>
              <a:t>8.3.2025 IWD day, </a:t>
            </a:r>
            <a:r>
              <a:rPr lang="en-US" sz="2000" dirty="0" err="1">
                <a:latin typeface="Times New Roman" panose="02020603050405020304" pitchFamily="18" charset="0"/>
                <a:cs typeface="Times New Roman" panose="02020603050405020304" pitchFamily="18" charset="0"/>
              </a:rPr>
              <a:t>Hmawbi</a:t>
            </a:r>
            <a:r>
              <a:rPr lang="en-US" sz="2000" dirty="0">
                <a:latin typeface="Times New Roman" panose="02020603050405020304" pitchFamily="18" charset="0"/>
                <a:cs typeface="Times New Roman" panose="02020603050405020304" pitchFamily="18" charset="0"/>
              </a:rPr>
              <a:t>,           Catholic Sister House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62667" y="2438400"/>
            <a:ext cx="5418666" cy="3048000"/>
          </a:xfrm>
        </p:spPr>
      </p:pic>
    </p:spTree>
    <p:extLst>
      <p:ext uri="{BB962C8B-B14F-4D97-AF65-F5344CB8AC3E}">
        <p14:creationId xmlns:p14="http://schemas.microsoft.com/office/powerpoint/2010/main" val="258669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Earthquake(Mandalay)</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2362200"/>
            <a:ext cx="3352800" cy="2228850"/>
          </a:xfrm>
        </p:spPr>
      </p:pic>
      <p:pic>
        <p:nvPicPr>
          <p:cNvPr id="9" name="Content Placeholder 4"/>
          <p:cNvPicPr/>
          <p:nvPr/>
        </p:nvPicPr>
        <p:blipFill>
          <a:blip r:embed="rId3" cstate="print">
            <a:extLst>
              <a:ext uri="{28A0092B-C50C-407E-A947-70E740481C1C}">
                <a14:useLocalDpi xmlns:a14="http://schemas.microsoft.com/office/drawing/2010/main" val="0"/>
              </a:ext>
            </a:extLst>
          </a:blip>
          <a:stretch>
            <a:fillRect/>
          </a:stretch>
        </p:blipFill>
        <p:spPr>
          <a:xfrm>
            <a:off x="4800600" y="2362200"/>
            <a:ext cx="3352800" cy="2286000"/>
          </a:xfrm>
          <a:prstGeom prst="rect">
            <a:avLst/>
          </a:prstGeom>
        </p:spPr>
      </p:pic>
      <p:sp>
        <p:nvSpPr>
          <p:cNvPr id="10" name="Rectangle 9"/>
          <p:cNvSpPr/>
          <p:nvPr/>
        </p:nvSpPr>
        <p:spPr>
          <a:xfrm>
            <a:off x="1060174" y="4884002"/>
            <a:ext cx="2987356" cy="369332"/>
          </a:xfrm>
          <a:prstGeom prst="rect">
            <a:avLst/>
          </a:prstGeom>
        </p:spPr>
        <p:txBody>
          <a:bodyPr wrap="none">
            <a:spAutoFit/>
          </a:bodyPr>
          <a:lstStyle/>
          <a:p>
            <a:r>
              <a:rPr lang="en-US" dirty="0"/>
              <a:t>Earthquake Response donation</a:t>
            </a:r>
          </a:p>
        </p:txBody>
      </p:sp>
      <p:sp>
        <p:nvSpPr>
          <p:cNvPr id="11" name="Rectangle 10"/>
          <p:cNvSpPr/>
          <p:nvPr/>
        </p:nvSpPr>
        <p:spPr>
          <a:xfrm>
            <a:off x="4983322" y="4909642"/>
            <a:ext cx="2556149" cy="369332"/>
          </a:xfrm>
          <a:prstGeom prst="rect">
            <a:avLst/>
          </a:prstGeom>
        </p:spPr>
        <p:txBody>
          <a:bodyPr wrap="none">
            <a:spAutoFit/>
          </a:bodyPr>
          <a:lstStyle/>
          <a:p>
            <a:r>
              <a:rPr lang="en-US" dirty="0"/>
              <a:t>Earthquake Response visit</a:t>
            </a:r>
          </a:p>
        </p:txBody>
      </p:sp>
    </p:spTree>
    <p:extLst>
      <p:ext uri="{BB962C8B-B14F-4D97-AF65-F5344CB8AC3E}">
        <p14:creationId xmlns:p14="http://schemas.microsoft.com/office/powerpoint/2010/main" val="153145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445</TotalTime>
  <Words>1187</Words>
  <Application>Microsoft Office PowerPoint</Application>
  <PresentationFormat>On-screen Show (4:3)</PresentationFormat>
  <Paragraphs>360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Garamond</vt:lpstr>
      <vt:lpstr>Poppins</vt:lpstr>
      <vt:lpstr>Pyidaungsu</vt:lpstr>
      <vt:lpstr>Times New Roman</vt:lpstr>
      <vt:lpstr>Wingdings</vt:lpstr>
      <vt:lpstr>Couture</vt:lpstr>
      <vt:lpstr>PowerPoint Presentation</vt:lpstr>
      <vt:lpstr>Mission and Vision</vt:lpstr>
      <vt:lpstr>Basic Principle</vt:lpstr>
      <vt:lpstr>About us</vt:lpstr>
      <vt:lpstr>Wofn gathering </vt:lpstr>
      <vt:lpstr>Conflict Transformation Workshop 25.9.2024</vt:lpstr>
      <vt:lpstr>16 Day Activism 25.11.2024</vt:lpstr>
      <vt:lpstr>8.3.2025 IWD day, Hmawbi,           Catholic Sister House</vt:lpstr>
      <vt:lpstr>Earthquake(Mandalay)</vt:lpstr>
      <vt:lpstr>Earthquake response</vt:lpstr>
      <vt:lpstr>Earthquake response</vt:lpstr>
      <vt:lpstr>UNICEF Project Period                          November 2024 to July 2025</vt:lpstr>
      <vt:lpstr>Project Areas</vt:lpstr>
      <vt:lpstr>Project Activities</vt:lpstr>
      <vt:lpstr>  1.advocacy Meeting</vt:lpstr>
      <vt:lpstr>2.Cpg meeting</vt:lpstr>
      <vt:lpstr>3.Child Protection Awareness Raising</vt:lpstr>
      <vt:lpstr>4. Psychosocial Support Sessions</vt:lpstr>
      <vt:lpstr>5.Child Protection Case Management</vt:lpstr>
      <vt:lpstr>Achievement Child Protection Group Forming</vt:lpstr>
      <vt:lpstr>Achievement Child Protection Awareness and PSS</vt:lpstr>
      <vt:lpstr>Achievement  Case Management Support</vt:lpstr>
      <vt:lpstr>Challenges</vt:lpstr>
      <vt:lpstr>Challenges</vt:lpstr>
      <vt:lpstr>Challenges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Nyein CHANMETTA</cp:lastModifiedBy>
  <cp:revision>52</cp:revision>
  <dcterms:created xsi:type="dcterms:W3CDTF">2006-08-16T00:00:00Z</dcterms:created>
  <dcterms:modified xsi:type="dcterms:W3CDTF">2025-04-25T16:35:43Z</dcterms:modified>
</cp:coreProperties>
</file>